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7"/>
  </p:notesMasterIdLst>
  <p:handoutMasterIdLst>
    <p:handoutMasterId r:id="rId58"/>
  </p:handoutMasterIdLst>
  <p:sldIdLst>
    <p:sldId id="298" r:id="rId5"/>
    <p:sldId id="301" r:id="rId6"/>
    <p:sldId id="364" r:id="rId7"/>
    <p:sldId id="369" r:id="rId8"/>
    <p:sldId id="354" r:id="rId9"/>
    <p:sldId id="280" r:id="rId10"/>
    <p:sldId id="341" r:id="rId11"/>
    <p:sldId id="331" r:id="rId12"/>
    <p:sldId id="360" r:id="rId13"/>
    <p:sldId id="335" r:id="rId14"/>
    <p:sldId id="336" r:id="rId15"/>
    <p:sldId id="337" r:id="rId16"/>
    <p:sldId id="370" r:id="rId17"/>
    <p:sldId id="334" r:id="rId18"/>
    <p:sldId id="366" r:id="rId19"/>
    <p:sldId id="338" r:id="rId20"/>
    <p:sldId id="339" r:id="rId21"/>
    <p:sldId id="365" r:id="rId22"/>
    <p:sldId id="347" r:id="rId23"/>
    <p:sldId id="348" r:id="rId24"/>
    <p:sldId id="349" r:id="rId25"/>
    <p:sldId id="351" r:id="rId26"/>
    <p:sldId id="342" r:id="rId27"/>
    <p:sldId id="350" r:id="rId28"/>
    <p:sldId id="356" r:id="rId29"/>
    <p:sldId id="346" r:id="rId30"/>
    <p:sldId id="363" r:id="rId31"/>
    <p:sldId id="353" r:id="rId32"/>
    <p:sldId id="367" r:id="rId33"/>
    <p:sldId id="359" r:id="rId34"/>
    <p:sldId id="361" r:id="rId35"/>
    <p:sldId id="357" r:id="rId36"/>
    <p:sldId id="358" r:id="rId37"/>
    <p:sldId id="362" r:id="rId38"/>
    <p:sldId id="371" r:id="rId39"/>
    <p:sldId id="327" r:id="rId40"/>
    <p:sldId id="368" r:id="rId41"/>
    <p:sldId id="303" r:id="rId42"/>
    <p:sldId id="308" r:id="rId43"/>
    <p:sldId id="309" r:id="rId44"/>
    <p:sldId id="310" r:id="rId45"/>
    <p:sldId id="311" r:id="rId46"/>
    <p:sldId id="312" r:id="rId47"/>
    <p:sldId id="313" r:id="rId48"/>
    <p:sldId id="315" r:id="rId49"/>
    <p:sldId id="329" r:id="rId50"/>
    <p:sldId id="317" r:id="rId51"/>
    <p:sldId id="322" r:id="rId52"/>
    <p:sldId id="323" r:id="rId53"/>
    <p:sldId id="326" r:id="rId54"/>
    <p:sldId id="328" r:id="rId55"/>
    <p:sldId id="330" r:id="rId5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1" autoAdjust="0"/>
    <p:restoredTop sz="94619" autoAdjust="0"/>
  </p:normalViewPr>
  <p:slideViewPr>
    <p:cSldViewPr snapToGrid="0">
      <p:cViewPr varScale="1">
        <p:scale>
          <a:sx n="115" d="100"/>
          <a:sy n="115" d="100"/>
        </p:scale>
        <p:origin x="486" y="60"/>
      </p:cViewPr>
      <p:guideLst/>
    </p:cSldViewPr>
  </p:slideViewPr>
  <p:notesTextViewPr>
    <p:cViewPr>
      <p:scale>
        <a:sx n="3" d="2"/>
        <a:sy n="3" d="2"/>
      </p:scale>
      <p:origin x="0" y="0"/>
    </p:cViewPr>
  </p:notesTextViewPr>
  <p:sorterViewPr>
    <p:cViewPr>
      <p:scale>
        <a:sx n="100" d="100"/>
        <a:sy n="100" d="100"/>
      </p:scale>
      <p:origin x="0" y="-13812"/>
    </p:cViewPr>
  </p:sorter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2023/8/8</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2023/8/8</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ja-JP" sz="1200" dirty="0">
                <a:solidFill>
                  <a:schemeClr val="tx1">
                    <a:lumMod val="85000"/>
                    <a:lumOff val="15000"/>
                  </a:schemeClr>
                </a:solidFill>
                <a:cs typeface="Biome Light" panose="020B0303030204020804" pitchFamily="34" charset="0"/>
              </a:rPr>
              <a:t>NLP </a:t>
            </a:r>
            <a:r>
              <a:rPr lang="ja-JP" altLang="en-US" sz="1200" dirty="0">
                <a:solidFill>
                  <a:schemeClr val="tx1">
                    <a:lumMod val="85000"/>
                    <a:lumOff val="15000"/>
                  </a:schemeClr>
                </a:solidFill>
                <a:cs typeface="Biome Light" panose="020B0303030204020804" pitchFamily="34" charset="0"/>
              </a:rPr>
              <a:t>の主な研究課題</a:t>
            </a:r>
            <a:endParaRPr lang="en-US" altLang="ja-JP" sz="1200" dirty="0">
              <a:solidFill>
                <a:schemeClr val="tx1">
                  <a:lumMod val="85000"/>
                  <a:lumOff val="15000"/>
                </a:schemeClr>
              </a:solidFill>
              <a:cs typeface="Biome Light" panose="020B0303030204020804" pitchFamily="34" charset="0"/>
            </a:endParaRPr>
          </a:p>
        </p:txBody>
      </p:sp>
      <p:sp>
        <p:nvSpPr>
          <p:cNvPr id="4" name="슬라이드 번호 개체 틀 3"/>
          <p:cNvSpPr>
            <a:spLocks noGrp="1"/>
          </p:cNvSpPr>
          <p:nvPr>
            <p:ph type="sldNum" sz="quarter" idx="5"/>
          </p:nvPr>
        </p:nvSpPr>
        <p:spPr/>
        <p:txBody>
          <a:bodyPr/>
          <a:lstStyle/>
          <a:p>
            <a:fld id="{5DBB06E8-024C-426A-A87F-EDA2F6EC649B}" type="slidenum">
              <a:rPr kumimoji="1" lang="en-US" altLang="ja-JP" smtClean="0"/>
              <a:pPr/>
              <a:t>4</a:t>
            </a:fld>
            <a:endParaRPr kumimoji="1" lang="ja-JP" altLang="en-US" dirty="0"/>
          </a:p>
        </p:txBody>
      </p:sp>
    </p:spTree>
    <p:extLst>
      <p:ext uri="{BB962C8B-B14F-4D97-AF65-F5344CB8AC3E}">
        <p14:creationId xmlns:p14="http://schemas.microsoft.com/office/powerpoint/2010/main" val="301841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fif"/><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ja-JP" altLang="en-US" dirty="0"/>
              <a:t>先行研究 </a:t>
            </a:r>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VAD</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479399"/>
            <a:ext cx="10612939" cy="369332"/>
          </a:xfrm>
          <a:prstGeom prst="rect">
            <a:avLst/>
          </a:prstGeom>
          <a:noFill/>
        </p:spPr>
        <p:txBody>
          <a:bodyPr wrap="square" rtlCol="0">
            <a:spAutoFit/>
          </a:bodyPr>
          <a:lstStyle/>
          <a:p>
            <a:r>
              <a:rPr lang="en-US" altLang="ja-JP" b="0" i="0" dirty="0">
                <a:solidFill>
                  <a:schemeClr val="bg1"/>
                </a:solidFill>
                <a:effectLst/>
                <a:latin typeface="Söhne"/>
              </a:rPr>
              <a:t>M. Moors, </a:t>
            </a:r>
            <a:r>
              <a:rPr lang="en-US" altLang="ja-JP" dirty="0">
                <a:solidFill>
                  <a:schemeClr val="bg1"/>
                </a:solidFill>
                <a:latin typeface="Söhne"/>
              </a:rPr>
              <a:t>et al.,</a:t>
            </a:r>
            <a:r>
              <a:rPr lang="en-US" altLang="ja-JP" b="0" i="0" dirty="0">
                <a:solidFill>
                  <a:schemeClr val="bg1"/>
                </a:solidFill>
                <a:effectLst/>
                <a:latin typeface="Söhne"/>
              </a:rPr>
              <a:t> "Norms of valence, arousal, dominance, and age of acquisition for 4,300 Dutch words", 2013. </a:t>
            </a:r>
            <a:endParaRPr kumimoji="1" lang="ja-JP" altLang="en-US"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927240-0160-47F3-F89C-D59CAAD07FF3}"/>
              </a:ext>
            </a:extLst>
          </p:cNvPr>
          <p:cNvSpPr>
            <a:spLocks noGrp="1"/>
          </p:cNvSpPr>
          <p:nvPr>
            <p:ph type="title"/>
          </p:nvPr>
        </p:nvSpPr>
        <p:spPr/>
        <p:txBody>
          <a:bodyPr/>
          <a:lstStyle/>
          <a:p>
            <a:r>
              <a:rPr lang="en-US" altLang="ko-KR" dirty="0"/>
              <a:t>Roberta</a:t>
            </a:r>
            <a:r>
              <a:rPr lang="ja-JP" altLang="en-US" dirty="0"/>
              <a:t>用いた提案モデル</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206535D0-CD5B-AEC1-0A00-7DB73C8F3CD0}"/>
                  </a:ext>
                </a:extLst>
              </p:cNvPr>
              <p:cNvSpPr>
                <a:spLocks noGrp="1"/>
              </p:cNvSpPr>
              <p:nvPr>
                <p:ph type="body" idx="1"/>
              </p:nvPr>
            </p:nvSpPr>
            <p:spPr>
              <a:xfrm>
                <a:off x="1097280"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𝑆</m:t>
                          </m:r>
                        </m:sub>
                      </m:sSub>
                    </m:oMath>
                  </m:oMathPara>
                </a14:m>
                <a:endParaRPr lang="en-US" altLang="ko-KR" sz="3000" dirty="0"/>
              </a:p>
              <a:p>
                <a:pPr algn="ctr"/>
                <a:r>
                  <a:rPr lang="en-US" altLang="ko-KR" sz="2400" dirty="0"/>
                  <a:t>VAD</a:t>
                </a:r>
                <a:r>
                  <a:rPr lang="ja-JP" altLang="en-US" sz="2400" dirty="0"/>
                  <a:t>間の相関を取り入れたモデル</a:t>
                </a:r>
                <a:endParaRPr lang="ko-KR" altLang="en-US" sz="2400" dirty="0"/>
              </a:p>
            </p:txBody>
          </p:sp>
        </mc:Choice>
        <mc:Fallback xmlns="">
          <p:sp>
            <p:nvSpPr>
              <p:cNvPr id="4" name="텍스트 개체 틀 3">
                <a:extLst>
                  <a:ext uri="{FF2B5EF4-FFF2-40B4-BE49-F238E27FC236}">
                    <a16:creationId xmlns:a16="http://schemas.microsoft.com/office/drawing/2014/main" id="{206535D0-CD5B-AEC1-0A00-7DB73C8F3CD0}"/>
                  </a:ext>
                </a:extLst>
              </p:cNvPr>
              <p:cNvSpPr>
                <a:spLocks noGrp="1" noRot="1" noChangeAspect="1" noMove="1" noResize="1" noEditPoints="1" noAdjustHandles="1" noChangeArrowheads="1" noChangeShapeType="1" noTextEdit="1"/>
              </p:cNvSpPr>
              <p:nvPr>
                <p:ph type="body" idx="1"/>
              </p:nvPr>
            </p:nvSpPr>
            <p:spPr>
              <a:xfrm>
                <a:off x="1097280" y="2057400"/>
                <a:ext cx="4639736" cy="1103614"/>
              </a:xfrm>
              <a:blipFill>
                <a:blip r:embed="rId2"/>
                <a:stretch>
                  <a:fillRect b="-9945"/>
                </a:stretch>
              </a:blipFill>
            </p:spPr>
            <p:txBody>
              <a:bodyPr/>
              <a:lstStyle/>
              <a:p>
                <a:r>
                  <a:rPr lang="ko-KR" altLang="en-US">
                    <a:noFill/>
                  </a:rPr>
                  <a:t> </a:t>
                </a:r>
              </a:p>
            </p:txBody>
          </p:sp>
        </mc:Fallback>
      </mc:AlternateContent>
      <p:pic>
        <p:nvPicPr>
          <p:cNvPr id="8" name="내용 개체 틀 7" descr="텍스트, 스크린샷, 폰트이(가) 표시된 사진&#10;&#10;자동 생성된 설명">
            <a:extLst>
              <a:ext uri="{FF2B5EF4-FFF2-40B4-BE49-F238E27FC236}">
                <a16:creationId xmlns:a16="http://schemas.microsoft.com/office/drawing/2014/main" id="{C4F6C402-0EE5-ABB8-9DC7-6ACA980074AE}"/>
              </a:ext>
            </a:extLst>
          </p:cNvPr>
          <p:cNvPicPr>
            <a:picLocks noGrp="1" noChangeAspect="1"/>
          </p:cNvPicPr>
          <p:nvPr>
            <p:ph sz="half" idx="2"/>
          </p:nvPr>
        </p:nvPicPr>
        <p:blipFill>
          <a:blip r:embed="rId3"/>
          <a:stretch>
            <a:fillRect/>
          </a:stretch>
        </p:blipFill>
        <p:spPr>
          <a:xfrm>
            <a:off x="917788" y="3161014"/>
            <a:ext cx="4998720" cy="2320102"/>
          </a:xfrm>
        </p:spPr>
      </p:pic>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66A6937E-DC07-06B2-8AAA-9449E1E73D9A}"/>
                  </a:ext>
                </a:extLst>
              </p:cNvPr>
              <p:cNvSpPr>
                <a:spLocks noGrp="1"/>
              </p:cNvSpPr>
              <p:nvPr>
                <p:ph type="body" sz="quarter" idx="3"/>
              </p:nvPr>
            </p:nvSpPr>
            <p:spPr>
              <a:xfrm>
                <a:off x="6515944" y="2057400"/>
                <a:ext cx="4639736" cy="1103614"/>
              </a:xfrm>
            </p:spPr>
            <p:txBody>
              <a:bodyPr>
                <a:normAutofit fontScale="92500"/>
              </a:bodyPr>
              <a:lstStyle/>
              <a:p>
                <a:pPr algn="ctr"/>
                <a14:m>
                  <m:oMathPara xmlns:m="http://schemas.openxmlformats.org/officeDocument/2006/math">
                    <m:oMathParaPr>
                      <m:jc m:val="centerGroup"/>
                    </m:oMathParaPr>
                    <m:oMath xmlns:m="http://schemas.openxmlformats.org/officeDocument/2006/math">
                      <m:sSub>
                        <m:sSubPr>
                          <m:ctrlPr>
                            <a:rPr lang="en-US" altLang="ja-JP" sz="3000" b="0" i="1" smtClean="0">
                              <a:latin typeface="Cambria Math" panose="02040503050406030204" pitchFamily="18" charset="0"/>
                            </a:rPr>
                          </m:ctrlPr>
                        </m:sSubPr>
                        <m:e>
                          <m:r>
                            <a:rPr lang="en-US" altLang="ja-JP" sz="3000" i="1">
                              <a:latin typeface="Cambria Math" panose="02040503050406030204" pitchFamily="18" charset="0"/>
                            </a:rPr>
                            <m:t>𝑀𝑜𝑑𝑒𝑙</m:t>
                          </m:r>
                        </m:e>
                        <m:sub>
                          <m:r>
                            <a:rPr lang="en-US" altLang="ja-JP" sz="3000" b="0" i="1" smtClean="0">
                              <a:latin typeface="Cambria Math" panose="02040503050406030204" pitchFamily="18" charset="0"/>
                            </a:rPr>
                            <m:t>𝐼</m:t>
                          </m:r>
                        </m:sub>
                      </m:sSub>
                    </m:oMath>
                  </m:oMathPara>
                </a14:m>
                <a:endParaRPr lang="en-US" altLang="ko-KR" sz="2400" dirty="0"/>
              </a:p>
              <a:p>
                <a:pPr algn="ctr"/>
                <a:r>
                  <a:rPr lang="en-US" altLang="ko-KR" sz="2400" dirty="0"/>
                  <a:t>VAD</a:t>
                </a:r>
                <a:r>
                  <a:rPr lang="ja-JP" altLang="en-US" sz="2400" dirty="0"/>
                  <a:t>を独立とするモデル</a:t>
                </a:r>
                <a:endParaRPr lang="ko-KR" altLang="en-US" sz="2400" dirty="0"/>
              </a:p>
            </p:txBody>
          </p:sp>
        </mc:Choice>
        <mc:Fallback xmlns="">
          <p:sp>
            <p:nvSpPr>
              <p:cNvPr id="5" name="텍스트 개체 틀 4">
                <a:extLst>
                  <a:ext uri="{FF2B5EF4-FFF2-40B4-BE49-F238E27FC236}">
                    <a16:creationId xmlns:a16="http://schemas.microsoft.com/office/drawing/2014/main" id="{66A6937E-DC07-06B2-8AAA-9449E1E73D9A}"/>
                  </a:ext>
                </a:extLst>
              </p:cNvPr>
              <p:cNvSpPr>
                <a:spLocks noGrp="1" noRot="1" noChangeAspect="1" noMove="1" noResize="1" noEditPoints="1" noAdjustHandles="1" noChangeArrowheads="1" noChangeShapeType="1" noTextEdit="1"/>
              </p:cNvSpPr>
              <p:nvPr>
                <p:ph type="body" sz="quarter" idx="3"/>
              </p:nvPr>
            </p:nvSpPr>
            <p:spPr>
              <a:xfrm>
                <a:off x="6515944" y="2057400"/>
                <a:ext cx="4639736" cy="1103614"/>
              </a:xfrm>
              <a:blipFill>
                <a:blip r:embed="rId4"/>
                <a:stretch>
                  <a:fillRect b="-9945"/>
                </a:stretch>
              </a:blipFill>
            </p:spPr>
            <p:txBody>
              <a:bodyPr/>
              <a:lstStyle/>
              <a:p>
                <a:r>
                  <a:rPr lang="ko-KR" altLang="en-US">
                    <a:noFill/>
                  </a:rPr>
                  <a:t> </a:t>
                </a:r>
              </a:p>
            </p:txBody>
          </p:sp>
        </mc:Fallback>
      </mc:AlternateContent>
      <p:pic>
        <p:nvPicPr>
          <p:cNvPr id="10" name="내용 개체 틀 9" descr="텍스트, 스크린샷, 폰트, 번호이(가) 표시된 사진&#10;&#10;자동 생성된 설명">
            <a:extLst>
              <a:ext uri="{FF2B5EF4-FFF2-40B4-BE49-F238E27FC236}">
                <a16:creationId xmlns:a16="http://schemas.microsoft.com/office/drawing/2014/main" id="{C1D30FD7-3966-F073-F349-0BFAC7DCF8C3}"/>
              </a:ext>
            </a:extLst>
          </p:cNvPr>
          <p:cNvPicPr>
            <a:picLocks noGrp="1" noChangeAspect="1"/>
          </p:cNvPicPr>
          <p:nvPr>
            <p:ph sz="quarter" idx="4"/>
          </p:nvPr>
        </p:nvPicPr>
        <p:blipFill>
          <a:blip r:embed="rId5"/>
          <a:stretch>
            <a:fillRect/>
          </a:stretch>
        </p:blipFill>
        <p:spPr>
          <a:xfrm>
            <a:off x="6336347" y="3161014"/>
            <a:ext cx="4998929" cy="2320199"/>
          </a:xfrm>
        </p:spPr>
      </p:pic>
    </p:spTree>
    <p:extLst>
      <p:ext uri="{BB962C8B-B14F-4D97-AF65-F5344CB8AC3E}">
        <p14:creationId xmlns:p14="http://schemas.microsoft.com/office/powerpoint/2010/main" val="1146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338554"/>
          </a:xfrm>
          <a:prstGeom prst="rect">
            <a:avLst/>
          </a:prstGeom>
          <a:noFill/>
        </p:spPr>
        <p:txBody>
          <a:bodyPr wrap="square" rtlCol="0">
            <a:spAutoFit/>
          </a:bodyPr>
          <a:lstStyle/>
          <a:p>
            <a:r>
              <a:rPr kumimoji="1" lang="en-US" altLang="ja-JP" sz="1600" dirty="0"/>
              <a:t>Y. Liu, M. et al., "</a:t>
            </a:r>
            <a:r>
              <a:rPr kumimoji="1" lang="en-US" altLang="ja-JP" sz="1600" dirty="0" err="1"/>
              <a:t>RoBERTa</a:t>
            </a:r>
            <a:r>
              <a:rPr kumimoji="1" lang="en-US" altLang="ja-JP" sz="1600" dirty="0"/>
              <a:t>: A Robustly Optimized BERT Pretraining Approach", 2019. </a:t>
            </a:r>
            <a:endParaRPr kumimoji="1" lang="ja-JP" altLang="en-US" sz="1600" dirty="0"/>
          </a:p>
        </p:txBody>
      </p:sp>
    </p:spTree>
    <p:extLst>
      <p:ext uri="{BB962C8B-B14F-4D97-AF65-F5344CB8AC3E}">
        <p14:creationId xmlns:p14="http://schemas.microsoft.com/office/powerpoint/2010/main" val="31457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692FF1-321F-0B41-6710-EA8433C4B0FC}"/>
              </a:ext>
            </a:extLst>
          </p:cNvPr>
          <p:cNvSpPr>
            <a:spLocks noGrp="1"/>
          </p:cNvSpPr>
          <p:nvPr>
            <p:ph type="title"/>
          </p:nvPr>
        </p:nvSpPr>
        <p:spPr/>
        <p:txBody>
          <a:bodyPr/>
          <a:lstStyle/>
          <a:p>
            <a:r>
              <a:rPr lang="en-US" altLang="ko-KR" dirty="0"/>
              <a:t>Transformer’s Encoder</a:t>
            </a:r>
            <a:endParaRPr lang="ko-KR" altLang="en-US" dirty="0"/>
          </a:p>
        </p:txBody>
      </p:sp>
      <p:grpSp>
        <p:nvGrpSpPr>
          <p:cNvPr id="54" name="그룹 53">
            <a:extLst>
              <a:ext uri="{FF2B5EF4-FFF2-40B4-BE49-F238E27FC236}">
                <a16:creationId xmlns:a16="http://schemas.microsoft.com/office/drawing/2014/main" id="{3A0FBBE8-C9FD-A80C-3C5C-1511E46B60F9}"/>
              </a:ext>
            </a:extLst>
          </p:cNvPr>
          <p:cNvGrpSpPr/>
          <p:nvPr/>
        </p:nvGrpSpPr>
        <p:grpSpPr>
          <a:xfrm>
            <a:off x="3198438" y="1941755"/>
            <a:ext cx="5795124" cy="4470739"/>
            <a:chOff x="3867449" y="2269864"/>
            <a:chExt cx="4004040" cy="3508620"/>
          </a:xfrm>
        </p:grpSpPr>
        <p:sp>
          <p:nvSpPr>
            <p:cNvPr id="29" name="사각형: 둥근 모서리 28">
              <a:extLst>
                <a:ext uri="{FF2B5EF4-FFF2-40B4-BE49-F238E27FC236}">
                  <a16:creationId xmlns:a16="http://schemas.microsoft.com/office/drawing/2014/main" id="{7C0A1753-4507-03A4-089F-C1772C218B94}"/>
                </a:ext>
              </a:extLst>
            </p:cNvPr>
            <p:cNvSpPr/>
            <p:nvPr/>
          </p:nvSpPr>
          <p:spPr>
            <a:xfrm>
              <a:off x="4851191" y="2417502"/>
              <a:ext cx="2052637" cy="2281236"/>
            </a:xfrm>
            <a:prstGeom prst="roundRect">
              <a:avLst>
                <a:gd name="adj" fmla="val 9420"/>
              </a:avLst>
            </a:prstGeom>
            <a:solidFill>
              <a:srgbClr val="E7E6E6"/>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220C2E0-ED12-2993-1A71-D6EA0E4EB6B0}"/>
                </a:ext>
              </a:extLst>
            </p:cNvPr>
            <p:cNvSpPr/>
            <p:nvPr/>
          </p:nvSpPr>
          <p:spPr>
            <a:xfrm>
              <a:off x="5108368" y="4836856"/>
              <a:ext cx="1543050" cy="164306"/>
            </a:xfrm>
            <a:prstGeom prst="rect">
              <a:avLst/>
            </a:prstGeom>
            <a:gradFill flip="none" rotWithShape="1">
              <a:gsLst>
                <a:gs pos="21390">
                  <a:srgbClr val="E7E6E6">
                    <a:lumMod val="75000"/>
                  </a:srgbClr>
                </a:gs>
                <a:gs pos="46000">
                  <a:srgbClr val="858688"/>
                </a:gs>
                <a:gs pos="0">
                  <a:srgbClr val="4472C4">
                    <a:lumMod val="5000"/>
                    <a:lumOff val="95000"/>
                  </a:srgbClr>
                </a:gs>
                <a:gs pos="100000">
                  <a:sysClr val="windowText" lastClr="000000"/>
                </a:gs>
              </a:gsLst>
              <a:lin ang="0" scaled="1"/>
              <a:tileRect/>
            </a:gradFill>
            <a:ln w="317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Positional Encoding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12687777-3A29-4207-E410-E368D8B42352}"/>
                </a:ext>
              </a:extLst>
            </p:cNvPr>
            <p:cNvSpPr/>
            <p:nvPr/>
          </p:nvSpPr>
          <p:spPr>
            <a:xfrm>
              <a:off x="5108368" y="5213094"/>
              <a:ext cx="1543050" cy="164306"/>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Embedding</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2" name="TextBox 31">
              <a:extLst>
                <a:ext uri="{FF2B5EF4-FFF2-40B4-BE49-F238E27FC236}">
                  <a16:creationId xmlns:a16="http://schemas.microsoft.com/office/drawing/2014/main" id="{8674F932-BA07-05BF-9AD8-356D5440231B}"/>
                </a:ext>
              </a:extLst>
            </p:cNvPr>
            <p:cNvSpPr txBox="1"/>
            <p:nvPr/>
          </p:nvSpPr>
          <p:spPr>
            <a:xfrm>
              <a:off x="5108368" y="5536942"/>
              <a:ext cx="1543050" cy="241542"/>
            </a:xfrm>
            <a:prstGeom prst="rect">
              <a:avLst/>
            </a:prstGeom>
            <a:noFill/>
          </p:spPr>
          <p:txBody>
            <a:bodyPr wrap="square" rtlCol="0">
              <a:spAutoFit/>
            </a:bodyPr>
            <a:lstStyle/>
            <a:p>
              <a:pPr algn="ctr" defTabSz="457200"/>
              <a:r>
                <a:rPr lang="en-US" altLang="ko-KR" sz="1400" dirty="0">
                  <a:solidFill>
                    <a:prstClr val="black"/>
                  </a:solidFill>
                  <a:latin typeface="Calibri" panose="020F0502020204030204"/>
                </a:rPr>
                <a:t>Inputs (Sequence)</a:t>
              </a:r>
              <a:endParaRPr lang="ko-KR" altLang="en-US" sz="1400" dirty="0">
                <a:solidFill>
                  <a:prstClr val="black"/>
                </a:solidFill>
                <a:latin typeface="Calibri" panose="020F0502020204030204"/>
              </a:endParaRPr>
            </a:p>
          </p:txBody>
        </p:sp>
        <p:sp>
          <p:nvSpPr>
            <p:cNvPr id="33" name="십자형 32">
              <a:extLst>
                <a:ext uri="{FF2B5EF4-FFF2-40B4-BE49-F238E27FC236}">
                  <a16:creationId xmlns:a16="http://schemas.microsoft.com/office/drawing/2014/main" id="{0FE4D5ED-3690-0687-9D56-C6FF1C395368}"/>
                </a:ext>
              </a:extLst>
            </p:cNvPr>
            <p:cNvSpPr/>
            <p:nvPr/>
          </p:nvSpPr>
          <p:spPr>
            <a:xfrm>
              <a:off x="5815599" y="5035216"/>
              <a:ext cx="128588" cy="128588"/>
            </a:xfrm>
            <a:prstGeom prst="plus">
              <a:avLst>
                <a:gd name="adj" fmla="val 36111"/>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4" name="사각형: 둥근 모서리 33">
              <a:extLst>
                <a:ext uri="{FF2B5EF4-FFF2-40B4-BE49-F238E27FC236}">
                  <a16:creationId xmlns:a16="http://schemas.microsoft.com/office/drawing/2014/main" id="{0006C0A8-725F-DC6B-2741-91D04A76E1DB}"/>
                </a:ext>
              </a:extLst>
            </p:cNvPr>
            <p:cNvSpPr/>
            <p:nvPr/>
          </p:nvSpPr>
          <p:spPr>
            <a:xfrm>
              <a:off x="5108368" y="36462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5" name="사각형: 둥근 모서리 34">
              <a:extLst>
                <a:ext uri="{FF2B5EF4-FFF2-40B4-BE49-F238E27FC236}">
                  <a16:creationId xmlns:a16="http://schemas.microsoft.com/office/drawing/2014/main" id="{9570BC6F-E315-9590-E595-6D0BD8EE3B51}"/>
                </a:ext>
              </a:extLst>
            </p:cNvPr>
            <p:cNvSpPr/>
            <p:nvPr/>
          </p:nvSpPr>
          <p:spPr>
            <a:xfrm>
              <a:off x="5108368" y="2984015"/>
              <a:ext cx="1543050" cy="297656"/>
            </a:xfrm>
            <a:prstGeom prst="roundRect">
              <a:avLst/>
            </a:prstGeom>
            <a:solidFill>
              <a:srgbClr val="70AD47"/>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Position-Wise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FFNN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36" name="사각형: 둥근 모서리 35">
              <a:extLst>
                <a:ext uri="{FF2B5EF4-FFF2-40B4-BE49-F238E27FC236}">
                  <a16:creationId xmlns:a16="http://schemas.microsoft.com/office/drawing/2014/main" id="{7FF72C40-7C7F-B649-4D50-8687A9C6C37C}"/>
                </a:ext>
              </a:extLst>
            </p:cNvPr>
            <p:cNvSpPr/>
            <p:nvPr/>
          </p:nvSpPr>
          <p:spPr>
            <a:xfrm>
              <a:off x="5108368" y="2539434"/>
              <a:ext cx="1543050" cy="297656"/>
            </a:xfrm>
            <a:prstGeom prst="roundRect">
              <a:avLst/>
            </a:prstGeom>
            <a:solidFill>
              <a:srgbClr val="FFC000"/>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Residual Connection(Add) &amp; Normalization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7" name="직선 화살표 연결선 36">
              <a:extLst>
                <a:ext uri="{FF2B5EF4-FFF2-40B4-BE49-F238E27FC236}">
                  <a16:creationId xmlns:a16="http://schemas.microsoft.com/office/drawing/2014/main" id="{2BFFBA1D-61E8-7D4C-AFDB-8B98AF4735D4}"/>
                </a:ext>
              </a:extLst>
            </p:cNvPr>
            <p:cNvCxnSpPr>
              <a:cxnSpLocks/>
              <a:stCxn id="32" idx="0"/>
              <a:endCxn id="31" idx="2"/>
            </p:cNvCxnSpPr>
            <p:nvPr/>
          </p:nvCxnSpPr>
          <p:spPr>
            <a:xfrm flipV="1">
              <a:off x="5879893" y="5377400"/>
              <a:ext cx="0" cy="159542"/>
            </a:xfrm>
            <a:prstGeom prst="straightConnector1">
              <a:avLst/>
            </a:prstGeom>
            <a:noFill/>
            <a:ln w="22225" cap="flat" cmpd="sng" algn="ctr">
              <a:solidFill>
                <a:sysClr val="windowText" lastClr="000000"/>
              </a:solidFill>
              <a:prstDash val="solid"/>
              <a:miter lim="800000"/>
              <a:headEnd w="med" len="med"/>
              <a:tailEnd type="triangle" w="med" len="med"/>
            </a:ln>
            <a:effectLst/>
          </p:spPr>
        </p:cxnSp>
        <p:sp>
          <p:nvSpPr>
            <p:cNvPr id="38" name="직사각형 37">
              <a:extLst>
                <a:ext uri="{FF2B5EF4-FFF2-40B4-BE49-F238E27FC236}">
                  <a16:creationId xmlns:a16="http://schemas.microsoft.com/office/drawing/2014/main" id="{B4DBDE11-33A1-2329-51B2-4F04C706EAC8}"/>
                </a:ext>
              </a:extLst>
            </p:cNvPr>
            <p:cNvSpPr/>
            <p:nvPr/>
          </p:nvSpPr>
          <p:spPr>
            <a:xfrm>
              <a:off x="5055981" y="4793994"/>
              <a:ext cx="1652588" cy="628650"/>
            </a:xfrm>
            <a:prstGeom prst="rect">
              <a:avLst/>
            </a:prstGeom>
            <a:no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9" name="직선 화살표 연결선 38">
              <a:extLst>
                <a:ext uri="{FF2B5EF4-FFF2-40B4-BE49-F238E27FC236}">
                  <a16:creationId xmlns:a16="http://schemas.microsoft.com/office/drawing/2014/main" id="{CFAE0360-0A72-57BB-155F-700483E02880}"/>
                </a:ext>
              </a:extLst>
            </p:cNvPr>
            <p:cNvCxnSpPr>
              <a:stCxn id="38" idx="0"/>
              <a:endCxn id="41" idx="2"/>
            </p:cNvCxnSpPr>
            <p:nvPr/>
          </p:nvCxnSpPr>
          <p:spPr>
            <a:xfrm flipH="1" flipV="1">
              <a:off x="5879893" y="4388471"/>
              <a:ext cx="2382" cy="405523"/>
            </a:xfrm>
            <a:prstGeom prst="straightConnector1">
              <a:avLst/>
            </a:prstGeom>
            <a:noFill/>
            <a:ln w="12700" cap="flat" cmpd="sng" algn="ctr">
              <a:solidFill>
                <a:sysClr val="windowText" lastClr="000000"/>
              </a:solidFill>
              <a:prstDash val="solid"/>
              <a:miter lim="800000"/>
              <a:tailEnd type="triangle"/>
            </a:ln>
            <a:effectLst/>
          </p:spPr>
        </p:cxnSp>
        <p:cxnSp>
          <p:nvCxnSpPr>
            <p:cNvPr id="40" name="직선 화살표 연결선 39">
              <a:extLst>
                <a:ext uri="{FF2B5EF4-FFF2-40B4-BE49-F238E27FC236}">
                  <a16:creationId xmlns:a16="http://schemas.microsoft.com/office/drawing/2014/main" id="{F018A06C-EEEC-D5B5-9D05-CFEEA6C4B064}"/>
                </a:ext>
              </a:extLst>
            </p:cNvPr>
            <p:cNvCxnSpPr>
              <a:cxnSpLocks/>
              <a:stCxn id="41" idx="0"/>
              <a:endCxn id="34" idx="2"/>
            </p:cNvCxnSpPr>
            <p:nvPr/>
          </p:nvCxnSpPr>
          <p:spPr>
            <a:xfrm flipV="1">
              <a:off x="5879893" y="3943890"/>
              <a:ext cx="0" cy="146925"/>
            </a:xfrm>
            <a:prstGeom prst="straightConnector1">
              <a:avLst/>
            </a:prstGeom>
            <a:noFill/>
            <a:ln w="12700" cap="flat" cmpd="sng" algn="ctr">
              <a:solidFill>
                <a:sysClr val="windowText" lastClr="000000"/>
              </a:solidFill>
              <a:prstDash val="solid"/>
              <a:miter lim="800000"/>
              <a:tailEnd type="triangle"/>
            </a:ln>
            <a:effectLst/>
          </p:spPr>
        </p:cxnSp>
        <p:sp>
          <p:nvSpPr>
            <p:cNvPr id="41" name="사각형: 둥근 모서리 40">
              <a:extLst>
                <a:ext uri="{FF2B5EF4-FFF2-40B4-BE49-F238E27FC236}">
                  <a16:creationId xmlns:a16="http://schemas.microsoft.com/office/drawing/2014/main" id="{18293FE3-B0D0-6601-A686-804443AEE461}"/>
                </a:ext>
              </a:extLst>
            </p:cNvPr>
            <p:cNvSpPr/>
            <p:nvPr/>
          </p:nvSpPr>
          <p:spPr>
            <a:xfrm>
              <a:off x="5108368" y="4090815"/>
              <a:ext cx="1543050" cy="297656"/>
            </a:xfrm>
            <a:prstGeom prst="roundRect">
              <a:avLst/>
            </a:prstGeom>
            <a:solidFill>
              <a:srgbClr val="ED7D31"/>
            </a:solidFill>
            <a:ln w="9525"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Multi-Head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Attention</a:t>
              </a:r>
              <a:endParaRPr kumimoji="0" lang="ko-KR" altLang="en-US" sz="14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42" name="직선 화살표 연결선 41">
              <a:extLst>
                <a:ext uri="{FF2B5EF4-FFF2-40B4-BE49-F238E27FC236}">
                  <a16:creationId xmlns:a16="http://schemas.microsoft.com/office/drawing/2014/main" id="{8FE05274-6B39-2822-F57F-7A5189E08952}"/>
                </a:ext>
              </a:extLst>
            </p:cNvPr>
            <p:cNvCxnSpPr>
              <a:stCxn id="34" idx="0"/>
              <a:endCxn id="35" idx="2"/>
            </p:cNvCxnSpPr>
            <p:nvPr/>
          </p:nvCxnSpPr>
          <p:spPr>
            <a:xfrm flipV="1">
              <a:off x="5879893" y="3281671"/>
              <a:ext cx="0" cy="364563"/>
            </a:xfrm>
            <a:prstGeom prst="straightConnector1">
              <a:avLst/>
            </a:prstGeom>
            <a:noFill/>
            <a:ln w="12700" cap="flat" cmpd="sng" algn="ctr">
              <a:solidFill>
                <a:sysClr val="windowText" lastClr="000000"/>
              </a:solidFill>
              <a:prstDash val="solid"/>
              <a:miter lim="800000"/>
              <a:tailEnd type="triangle"/>
            </a:ln>
            <a:effectLst/>
          </p:spPr>
        </p:cxnSp>
        <p:cxnSp>
          <p:nvCxnSpPr>
            <p:cNvPr id="43" name="직선 화살표 연결선 42">
              <a:extLst>
                <a:ext uri="{FF2B5EF4-FFF2-40B4-BE49-F238E27FC236}">
                  <a16:creationId xmlns:a16="http://schemas.microsoft.com/office/drawing/2014/main" id="{D7CD6483-DF18-3DE9-D861-EF2604E0D72F}"/>
                </a:ext>
              </a:extLst>
            </p:cNvPr>
            <p:cNvCxnSpPr>
              <a:stCxn id="35" idx="0"/>
              <a:endCxn id="36" idx="2"/>
            </p:cNvCxnSpPr>
            <p:nvPr/>
          </p:nvCxnSpPr>
          <p:spPr>
            <a:xfrm flipV="1">
              <a:off x="5879893" y="2837090"/>
              <a:ext cx="0" cy="146925"/>
            </a:xfrm>
            <a:prstGeom prst="straightConnector1">
              <a:avLst/>
            </a:prstGeom>
            <a:noFill/>
            <a:ln w="12700" cap="flat" cmpd="sng" algn="ctr">
              <a:solidFill>
                <a:sysClr val="windowText" lastClr="000000"/>
              </a:solidFill>
              <a:prstDash val="solid"/>
              <a:miter lim="800000"/>
              <a:tailEnd type="triangle"/>
            </a:ln>
            <a:effectLst/>
          </p:spPr>
        </p:cxnSp>
        <p:cxnSp>
          <p:nvCxnSpPr>
            <p:cNvPr id="44" name="연결선: 꺾임 43">
              <a:extLst>
                <a:ext uri="{FF2B5EF4-FFF2-40B4-BE49-F238E27FC236}">
                  <a16:creationId xmlns:a16="http://schemas.microsoft.com/office/drawing/2014/main" id="{CA54715F-D534-344F-6FD3-F1244DEC08CD}"/>
                </a:ext>
              </a:extLst>
            </p:cNvPr>
            <p:cNvCxnSpPr>
              <a:endCxn id="34" idx="1"/>
            </p:cNvCxnSpPr>
            <p:nvPr/>
          </p:nvCxnSpPr>
          <p:spPr>
            <a:xfrm rot="16200000" flipV="1">
              <a:off x="5106586" y="3796844"/>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5" name="연결선: 꺾임 44">
              <a:extLst>
                <a:ext uri="{FF2B5EF4-FFF2-40B4-BE49-F238E27FC236}">
                  <a16:creationId xmlns:a16="http://schemas.microsoft.com/office/drawing/2014/main" id="{7ACCDB28-2A1B-C5C1-2BE8-B3CD174F3B8F}"/>
                </a:ext>
              </a:extLst>
            </p:cNvPr>
            <p:cNvCxnSpPr/>
            <p:nvPr/>
          </p:nvCxnSpPr>
          <p:spPr>
            <a:xfrm rot="16200000" flipV="1">
              <a:off x="5106585" y="2687188"/>
              <a:ext cx="775090" cy="771525"/>
            </a:xfrm>
            <a:prstGeom prst="bentConnector4">
              <a:avLst>
                <a:gd name="adj1" fmla="val -1998"/>
                <a:gd name="adj2" fmla="val 120988"/>
              </a:avLst>
            </a:prstGeom>
            <a:noFill/>
            <a:ln w="12700" cap="flat" cmpd="sng" algn="ctr">
              <a:solidFill>
                <a:sysClr val="windowText" lastClr="000000"/>
              </a:solidFill>
              <a:prstDash val="solid"/>
              <a:miter lim="800000"/>
              <a:tailEnd type="triangle"/>
            </a:ln>
            <a:effectLst/>
          </p:spPr>
        </p:cxnSp>
        <p:cxnSp>
          <p:nvCxnSpPr>
            <p:cNvPr id="46" name="연결선: 꺾임 45">
              <a:extLst>
                <a:ext uri="{FF2B5EF4-FFF2-40B4-BE49-F238E27FC236}">
                  <a16:creationId xmlns:a16="http://schemas.microsoft.com/office/drawing/2014/main" id="{195B2F8D-47F6-47D6-63CD-8BBE3B474397}"/>
                </a:ext>
              </a:extLst>
            </p:cNvPr>
            <p:cNvCxnSpPr/>
            <p:nvPr/>
          </p:nvCxnSpPr>
          <p:spPr>
            <a:xfrm flipV="1">
              <a:off x="5879893" y="4388471"/>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7" name="연결선: 꺾임 46">
              <a:extLst>
                <a:ext uri="{FF2B5EF4-FFF2-40B4-BE49-F238E27FC236}">
                  <a16:creationId xmlns:a16="http://schemas.microsoft.com/office/drawing/2014/main" id="{519891C2-76E9-0BF1-26B1-83FE64FE87CF}"/>
                </a:ext>
              </a:extLst>
            </p:cNvPr>
            <p:cNvCxnSpPr>
              <a:cxnSpLocks/>
            </p:cNvCxnSpPr>
            <p:nvPr/>
          </p:nvCxnSpPr>
          <p:spPr>
            <a:xfrm flipH="1" flipV="1">
              <a:off x="5282198" y="4387764"/>
              <a:ext cx="604838" cy="119768"/>
            </a:xfrm>
            <a:prstGeom prst="bentConnector3">
              <a:avLst>
                <a:gd name="adj1" fmla="val 100394"/>
              </a:avLst>
            </a:prstGeom>
            <a:noFill/>
            <a:ln w="12700" cap="flat" cmpd="sng" algn="ctr">
              <a:solidFill>
                <a:sysClr val="windowText" lastClr="000000"/>
              </a:solidFill>
              <a:prstDash val="solid"/>
              <a:miter lim="800000"/>
              <a:tailEnd type="triangle"/>
            </a:ln>
            <a:effectLst/>
          </p:spPr>
        </p:cxnSp>
        <p:cxnSp>
          <p:nvCxnSpPr>
            <p:cNvPr id="48" name="직선 화살표 연결선 47">
              <a:extLst>
                <a:ext uri="{FF2B5EF4-FFF2-40B4-BE49-F238E27FC236}">
                  <a16:creationId xmlns:a16="http://schemas.microsoft.com/office/drawing/2014/main" id="{B44D3876-4697-1D1E-6F11-F7F13505C35D}"/>
                </a:ext>
              </a:extLst>
            </p:cNvPr>
            <p:cNvCxnSpPr/>
            <p:nvPr/>
          </p:nvCxnSpPr>
          <p:spPr>
            <a:xfrm flipV="1">
              <a:off x="5584617" y="4387764"/>
              <a:ext cx="0" cy="119768"/>
            </a:xfrm>
            <a:prstGeom prst="straightConnector1">
              <a:avLst/>
            </a:prstGeom>
            <a:noFill/>
            <a:ln w="12700" cap="flat" cmpd="sng" algn="ctr">
              <a:solidFill>
                <a:sysClr val="windowText" lastClr="000000"/>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AF71557E-621E-2CAF-E9CE-AF2C15B2FF08}"/>
                </a:ext>
              </a:extLst>
            </p:cNvPr>
            <p:cNvCxnSpPr/>
            <p:nvPr/>
          </p:nvCxnSpPr>
          <p:spPr>
            <a:xfrm flipV="1">
              <a:off x="6182312" y="4387764"/>
              <a:ext cx="0" cy="119768"/>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5EE6FD-E39D-9C33-2966-EA034A712AF0}"/>
                    </a:ext>
                  </a:extLst>
                </p:cNvPr>
                <p:cNvSpPr txBox="1"/>
                <p:nvPr/>
              </p:nvSpPr>
              <p:spPr>
                <a:xfrm>
                  <a:off x="6027339" y="4509195"/>
                  <a:ext cx="670182"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h𝑒𝑎𝑑𝑠</m:t>
                        </m:r>
                      </m:oMath>
                    </m:oMathPara>
                  </a14:m>
                  <a:endParaRPr lang="ko-KR" altLang="en-US" sz="14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E65EE6FD-E39D-9C33-2966-EA034A712AF0}"/>
                    </a:ext>
                  </a:extLst>
                </p:cNvPr>
                <p:cNvSpPr txBox="1">
                  <a:spLocks noRot="1" noChangeAspect="1" noMove="1" noResize="1" noEditPoints="1" noAdjustHandles="1" noChangeArrowheads="1" noChangeShapeType="1" noTextEdit="1"/>
                </p:cNvSpPr>
                <p:nvPr/>
              </p:nvSpPr>
              <p:spPr>
                <a:xfrm>
                  <a:off x="6027339" y="4509195"/>
                  <a:ext cx="670182" cy="169080"/>
                </a:xfrm>
                <a:prstGeom prst="rect">
                  <a:avLst/>
                </a:prstGeom>
                <a:blipFill>
                  <a:blip r:embed="rId2"/>
                  <a:stretch>
                    <a:fillRect l="-625" r="-1875"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B412CE-A3EE-ABB5-BB90-E63204FFE6B9}"/>
                    </a:ext>
                  </a:extLst>
                </p:cNvPr>
                <p:cNvSpPr txBox="1"/>
                <p:nvPr/>
              </p:nvSpPr>
              <p:spPr>
                <a:xfrm>
                  <a:off x="3867449" y="3569290"/>
                  <a:ext cx="928262" cy="169080"/>
                </a:xfrm>
                <a:prstGeom prst="rect">
                  <a:avLst/>
                </a:prstGeom>
                <a:noFill/>
              </p:spPr>
              <p:txBody>
                <a:bodyPr wrap="none" lIns="0" tIns="0" rIns="0" bIns="0" rtlCol="0">
                  <a:spAutoFit/>
                </a:bodyPr>
                <a:lstStyle/>
                <a:p>
                  <a:pPr defTabSz="457200"/>
                  <a14:m>
                    <m:oMath xmlns:m="http://schemas.openxmlformats.org/officeDocument/2006/math">
                      <m:r>
                        <a:rPr lang="en-US" altLang="ko-KR" sz="1400" i="1" smtClean="0">
                          <a:solidFill>
                            <a:prstClr val="black"/>
                          </a:solidFill>
                          <a:latin typeface="Cambria Math" panose="02040503050406030204" pitchFamily="18" charset="0"/>
                        </a:rPr>
                        <m:t>𝑛𝑢𝑚</m:t>
                      </m:r>
                      <m:r>
                        <a:rPr lang="en-US" altLang="ko-KR" sz="1400" i="1" smtClean="0">
                          <a:solidFill>
                            <a:prstClr val="black"/>
                          </a:solidFill>
                          <a:latin typeface="Cambria Math" panose="02040503050406030204" pitchFamily="18" charset="0"/>
                        </a:rPr>
                        <m:t>_</m:t>
                      </m:r>
                      <m:r>
                        <a:rPr lang="en-US" altLang="ko-KR" sz="1400" i="1" smtClean="0">
                          <a:solidFill>
                            <a:prstClr val="black"/>
                          </a:solidFill>
                          <a:latin typeface="Cambria Math" panose="02040503050406030204" pitchFamily="18" charset="0"/>
                        </a:rPr>
                        <m:t>𝑙𝑎𝑦𝑒𝑟𝑠</m:t>
                      </m:r>
                      <m:r>
                        <a:rPr lang="en-US" altLang="ko-KR" sz="1400" i="1" smtClean="0">
                          <a:solidFill>
                            <a:prstClr val="black"/>
                          </a:solidFill>
                          <a:latin typeface="Cambria Math" panose="02040503050406030204" pitchFamily="18" charset="0"/>
                        </a:rPr>
                        <m:t>(</m:t>
                      </m:r>
                      <m:r>
                        <a:rPr lang="en-US" altLang="ko-KR" sz="1400" i="1" smtClean="0">
                          <a:solidFill>
                            <a:prstClr val="black"/>
                          </a:solidFill>
                          <a:latin typeface="Cambria Math" panose="02040503050406030204" pitchFamily="18" charset="0"/>
                        </a:rPr>
                        <m:t>𝐿</m:t>
                      </m:r>
                      <m:r>
                        <a:rPr lang="en-US" altLang="ko-KR" sz="1400" i="1" smtClean="0">
                          <a:solidFill>
                            <a:prstClr val="black"/>
                          </a:solidFill>
                          <a:latin typeface="Cambria Math" panose="02040503050406030204" pitchFamily="18" charset="0"/>
                        </a:rPr>
                        <m:t>)</m:t>
                      </m:r>
                    </m:oMath>
                  </a14:m>
                  <a:r>
                    <a:rPr lang="ko-KR" altLang="en-US" sz="1400" dirty="0">
                      <a:solidFill>
                        <a:prstClr val="black"/>
                      </a:solidFill>
                      <a:latin typeface="Calibri" panose="020F0502020204030204"/>
                    </a:rPr>
                    <a:t> </a:t>
                  </a:r>
                  <a:r>
                    <a:rPr lang="en-US" altLang="ko-KR" sz="1400" dirty="0">
                      <a:solidFill>
                        <a:prstClr val="black"/>
                      </a:solidFill>
                      <a:latin typeface="Calibri" panose="020F0502020204030204"/>
                    </a:rPr>
                    <a:t>x</a:t>
                  </a:r>
                  <a:endParaRPr lang="ko-KR" altLang="en-US" sz="1400" dirty="0">
                    <a:solidFill>
                      <a:prstClr val="black"/>
                    </a:solidFill>
                    <a:latin typeface="Calibri" panose="020F0502020204030204"/>
                  </a:endParaRPr>
                </a:p>
              </p:txBody>
            </p:sp>
          </mc:Choice>
          <mc:Fallback xmlns="">
            <p:sp>
              <p:nvSpPr>
                <p:cNvPr id="51" name="TextBox 50">
                  <a:extLst>
                    <a:ext uri="{FF2B5EF4-FFF2-40B4-BE49-F238E27FC236}">
                      <a16:creationId xmlns:a16="http://schemas.microsoft.com/office/drawing/2014/main" id="{76B412CE-A3EE-ABB5-BB90-E63204FFE6B9}"/>
                    </a:ext>
                  </a:extLst>
                </p:cNvPr>
                <p:cNvSpPr txBox="1">
                  <a:spLocks noRot="1" noChangeAspect="1" noMove="1" noResize="1" noEditPoints="1" noAdjustHandles="1" noChangeArrowheads="1" noChangeShapeType="1" noTextEdit="1"/>
                </p:cNvSpPr>
                <p:nvPr/>
              </p:nvSpPr>
              <p:spPr>
                <a:xfrm>
                  <a:off x="3867449" y="3569290"/>
                  <a:ext cx="928262" cy="169080"/>
                </a:xfrm>
                <a:prstGeom prst="rect">
                  <a:avLst/>
                </a:prstGeom>
                <a:blipFill>
                  <a:blip r:embed="rId3"/>
                  <a:stretch>
                    <a:fillRect l="-3636" t="-25714" r="-5455" b="-51429"/>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83A45928-1B82-7A0F-3D67-911677F5DD4E}"/>
                </a:ext>
              </a:extLst>
            </p:cNvPr>
            <p:cNvCxnSpPr>
              <a:stCxn id="36" idx="0"/>
            </p:cNvCxnSpPr>
            <p:nvPr/>
          </p:nvCxnSpPr>
          <p:spPr>
            <a:xfrm flipH="1" flipV="1">
              <a:off x="5877509" y="2269864"/>
              <a:ext cx="2384" cy="269570"/>
            </a:xfrm>
            <a:prstGeom prst="straightConnector1">
              <a:avLst/>
            </a:prstGeom>
            <a:noFill/>
            <a:ln w="127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33B0CD6-A323-C643-7EB4-47A8AD9F5337}"/>
                    </a:ext>
                  </a:extLst>
                </p:cNvPr>
                <p:cNvSpPr txBox="1"/>
                <p:nvPr/>
              </p:nvSpPr>
              <p:spPr>
                <a:xfrm>
                  <a:off x="6963076" y="3569290"/>
                  <a:ext cx="908413" cy="169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                               </m:t>
                        </m:r>
                      </m:oMath>
                    </m:oMathPara>
                  </a14:m>
                  <a:endParaRPr lang="ko-KR" altLang="en-US" sz="1400" dirty="0">
                    <a:solidFill>
                      <a:prstClr val="black"/>
                    </a:solidFill>
                    <a:latin typeface="Calibri" panose="020F0502020204030204"/>
                  </a:endParaRPr>
                </a:p>
              </p:txBody>
            </p:sp>
          </mc:Choice>
          <mc:Fallback xmlns="">
            <p:sp>
              <p:nvSpPr>
                <p:cNvPr id="53" name="TextBox 52">
                  <a:extLst>
                    <a:ext uri="{FF2B5EF4-FFF2-40B4-BE49-F238E27FC236}">
                      <a16:creationId xmlns:a16="http://schemas.microsoft.com/office/drawing/2014/main" id="{A33B0CD6-A323-C643-7EB4-47A8AD9F5337}"/>
                    </a:ext>
                  </a:extLst>
                </p:cNvPr>
                <p:cNvSpPr txBox="1">
                  <a:spLocks noRot="1" noChangeAspect="1" noMove="1" noResize="1" noEditPoints="1" noAdjustHandles="1" noChangeArrowheads="1" noChangeShapeType="1" noTextEdit="1"/>
                </p:cNvSpPr>
                <p:nvPr/>
              </p:nvSpPr>
              <p:spPr>
                <a:xfrm>
                  <a:off x="6963076" y="3569290"/>
                  <a:ext cx="908413" cy="169080"/>
                </a:xfrm>
                <a:prstGeom prst="rect">
                  <a:avLst/>
                </a:prstGeom>
                <a:blipFill>
                  <a:blip r:embed="rId4"/>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95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238F2B-D14C-21FD-13E8-174DA5DD400E}"/>
              </a:ext>
            </a:extLst>
          </p:cNvPr>
          <p:cNvSpPr>
            <a:spLocks noGrp="1"/>
          </p:cNvSpPr>
          <p:nvPr>
            <p:ph type="title"/>
          </p:nvPr>
        </p:nvSpPr>
        <p:spPr/>
        <p:txBody>
          <a:bodyPr/>
          <a:lstStyle/>
          <a:p>
            <a:r>
              <a:rPr lang="en-US" altLang="ko-KR" dirty="0" err="1"/>
              <a:t>RoBERTa</a:t>
            </a:r>
            <a:r>
              <a:rPr lang="ja-JP" altLang="en-US" dirty="0"/>
              <a:t>の学習</a:t>
            </a:r>
            <a:endParaRPr lang="ko-KR" altLang="en-US" dirty="0"/>
          </a:p>
        </p:txBody>
      </p:sp>
      <p:sp>
        <p:nvSpPr>
          <p:cNvPr id="4" name="四角形: 角を丸くする 3">
            <a:extLst>
              <a:ext uri="{FF2B5EF4-FFF2-40B4-BE49-F238E27FC236}">
                <a16:creationId xmlns:a16="http://schemas.microsoft.com/office/drawing/2014/main" id="{184E38CE-C399-9889-B08A-6DF82A1876CA}"/>
              </a:ext>
            </a:extLst>
          </p:cNvPr>
          <p:cNvSpPr/>
          <p:nvPr/>
        </p:nvSpPr>
        <p:spPr>
          <a:xfrm>
            <a:off x="1386723" y="3672145"/>
            <a:ext cx="9420486" cy="528372"/>
          </a:xfrm>
          <a:prstGeom prst="roundRect">
            <a:avLst/>
          </a:prstGeom>
          <a:solidFill>
            <a:srgbClr val="EC7016"/>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kern="0" dirty="0">
                <a:solidFill>
                  <a:prstClr val="white"/>
                </a:solidFill>
                <a:latin typeface="Franklin Gothic Book" panose="020F0502020204030204"/>
                <a:ea typeface="ＭＳ Ｐゴシック" panose="020B0600070205080204" pitchFamily="34" charset="-128"/>
              </a:rPr>
              <a:t>Ro</a:t>
            </a:r>
            <a:r>
              <a:rPr kumimoji="1" lang="en-US" altLang="ja-JP" b="0" i="0" u="none" strike="noStrike" kern="0" cap="none" spc="0" normalizeH="0" baseline="0" noProof="0" dirty="0" err="1">
                <a:ln>
                  <a:noFill/>
                </a:ln>
                <a:solidFill>
                  <a:prstClr val="white"/>
                </a:solidFill>
                <a:effectLst/>
                <a:uLnTx/>
                <a:uFillTx/>
                <a:latin typeface="Franklin Gothic Book" panose="020F0502020204030204"/>
                <a:ea typeface="ＭＳ Ｐゴシック" panose="020B0600070205080204" pitchFamily="34" charset="-128"/>
                <a:cs typeface="+mn-cs"/>
              </a:rPr>
              <a:t>BERTa</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5" name="正方形/長方形 24">
            <a:extLst>
              <a:ext uri="{FF2B5EF4-FFF2-40B4-BE49-F238E27FC236}">
                <a16:creationId xmlns:a16="http://schemas.microsoft.com/office/drawing/2014/main" id="{AE64582D-6B81-5B5A-8CC2-86D7E1652B9B}"/>
              </a:ext>
            </a:extLst>
          </p:cNvPr>
          <p:cNvSpPr/>
          <p:nvPr/>
        </p:nvSpPr>
        <p:spPr>
          <a:xfrm>
            <a:off x="1384786"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6" name="正方形/長方形 25">
            <a:extLst>
              <a:ext uri="{FF2B5EF4-FFF2-40B4-BE49-F238E27FC236}">
                <a16:creationId xmlns:a16="http://schemas.microsoft.com/office/drawing/2014/main" id="{E7929AAB-E1A7-075B-E6AC-69C94CB6F4DC}"/>
              </a:ext>
            </a:extLst>
          </p:cNvPr>
          <p:cNvSpPr/>
          <p:nvPr/>
        </p:nvSpPr>
        <p:spPr>
          <a:xfrm>
            <a:off x="2369338" y="4424475"/>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7" name="正方形/長方形 26">
            <a:extLst>
              <a:ext uri="{FF2B5EF4-FFF2-40B4-BE49-F238E27FC236}">
                <a16:creationId xmlns:a16="http://schemas.microsoft.com/office/drawing/2014/main" id="{7260C030-C4EE-1AA6-155C-745707A53783}"/>
              </a:ext>
            </a:extLst>
          </p:cNvPr>
          <p:cNvSpPr/>
          <p:nvPr/>
        </p:nvSpPr>
        <p:spPr>
          <a:xfrm>
            <a:off x="3353889"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8" name="正方形/長方形 27">
            <a:extLst>
              <a:ext uri="{FF2B5EF4-FFF2-40B4-BE49-F238E27FC236}">
                <a16:creationId xmlns:a16="http://schemas.microsoft.com/office/drawing/2014/main" id="{9596A962-1593-1E8D-9056-CFE0CBE6BAC5}"/>
              </a:ext>
            </a:extLst>
          </p:cNvPr>
          <p:cNvSpPr/>
          <p:nvPr/>
        </p:nvSpPr>
        <p:spPr>
          <a:xfrm>
            <a:off x="433844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9" name="正方形/長方形 28">
            <a:extLst>
              <a:ext uri="{FF2B5EF4-FFF2-40B4-BE49-F238E27FC236}">
                <a16:creationId xmlns:a16="http://schemas.microsoft.com/office/drawing/2014/main" id="{F17E768A-BA81-1C41-D1AC-AC1897FCF833}"/>
              </a:ext>
            </a:extLst>
          </p:cNvPr>
          <p:cNvSpPr/>
          <p:nvPr/>
        </p:nvSpPr>
        <p:spPr>
          <a:xfrm>
            <a:off x="5322721"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0" name="正方形/長方形 29">
            <a:extLst>
              <a:ext uri="{FF2B5EF4-FFF2-40B4-BE49-F238E27FC236}">
                <a16:creationId xmlns:a16="http://schemas.microsoft.com/office/drawing/2014/main" id="{550C82D7-2520-AEDC-FECC-B71C2E731650}"/>
              </a:ext>
            </a:extLst>
          </p:cNvPr>
          <p:cNvSpPr/>
          <p:nvPr/>
        </p:nvSpPr>
        <p:spPr>
          <a:xfrm>
            <a:off x="630700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1" name="正方形/長方形 30">
            <a:extLst>
              <a:ext uri="{FF2B5EF4-FFF2-40B4-BE49-F238E27FC236}">
                <a16:creationId xmlns:a16="http://schemas.microsoft.com/office/drawing/2014/main" id="{DE4C85F7-964F-20B6-CFA0-90DF5DE56A45}"/>
              </a:ext>
            </a:extLst>
          </p:cNvPr>
          <p:cNvSpPr/>
          <p:nvPr/>
        </p:nvSpPr>
        <p:spPr>
          <a:xfrm>
            <a:off x="7291280" y="4424474"/>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2" name="正方形/長方形 31">
            <a:extLst>
              <a:ext uri="{FF2B5EF4-FFF2-40B4-BE49-F238E27FC236}">
                <a16:creationId xmlns:a16="http://schemas.microsoft.com/office/drawing/2014/main" id="{6CF1F7EA-73A8-5B3B-7950-BB9FD9579DD9}"/>
              </a:ext>
            </a:extLst>
          </p:cNvPr>
          <p:cNvSpPr/>
          <p:nvPr/>
        </p:nvSpPr>
        <p:spPr>
          <a:xfrm>
            <a:off x="8278043"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3" name="正方形/長方形 32">
            <a:extLst>
              <a:ext uri="{FF2B5EF4-FFF2-40B4-BE49-F238E27FC236}">
                <a16:creationId xmlns:a16="http://schemas.microsoft.com/office/drawing/2014/main" id="{F2549B0F-006E-828D-EE03-01B6DF71CFB0}"/>
              </a:ext>
            </a:extLst>
          </p:cNvPr>
          <p:cNvSpPr/>
          <p:nvPr/>
        </p:nvSpPr>
        <p:spPr>
          <a:xfrm>
            <a:off x="9262322"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4" name="正方形/長方形 33">
            <a:extLst>
              <a:ext uri="{FF2B5EF4-FFF2-40B4-BE49-F238E27FC236}">
                <a16:creationId xmlns:a16="http://schemas.microsoft.com/office/drawing/2014/main" id="{6FA8C37E-1BAA-AC37-F10A-C70471222C2D}"/>
              </a:ext>
            </a:extLst>
          </p:cNvPr>
          <p:cNvSpPr/>
          <p:nvPr/>
        </p:nvSpPr>
        <p:spPr>
          <a:xfrm>
            <a:off x="10244665" y="4424472"/>
            <a:ext cx="560609" cy="220488"/>
          </a:xfrm>
          <a:prstGeom prst="rect">
            <a:avLst/>
          </a:prstGeom>
          <a:solidFill>
            <a:srgbClr val="0070C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5" name="四角形: 角を丸くする 64">
            <a:extLst>
              <a:ext uri="{FF2B5EF4-FFF2-40B4-BE49-F238E27FC236}">
                <a16:creationId xmlns:a16="http://schemas.microsoft.com/office/drawing/2014/main" id="{5EE9F481-7015-366B-E7E6-C89B09F3F24C}"/>
              </a:ext>
            </a:extLst>
          </p:cNvPr>
          <p:cNvSpPr/>
          <p:nvPr/>
        </p:nvSpPr>
        <p:spPr>
          <a:xfrm>
            <a:off x="4925003" y="2580777"/>
            <a:ext cx="1357190" cy="528372"/>
          </a:xfrm>
          <a:prstGeom prst="roundRect">
            <a:avLst/>
          </a:prstGeom>
          <a:solidFill>
            <a:srgbClr val="002060"/>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MLM</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rPr>
              <a:t>Classifier</a:t>
            </a:r>
            <a:endParaRPr kumimoji="1" lang="ja-JP" altLang="en-US" b="0" i="0" u="none" strike="noStrike" kern="0" cap="none" spc="0" normalizeH="0" baseline="0" noProof="0" dirty="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6" name="テキスト ボックス 4">
            <a:extLst>
              <a:ext uri="{FF2B5EF4-FFF2-40B4-BE49-F238E27FC236}">
                <a16:creationId xmlns:a16="http://schemas.microsoft.com/office/drawing/2014/main" id="{218198D4-0E87-6B01-B49C-DDE57DB44C57}"/>
              </a:ext>
            </a:extLst>
          </p:cNvPr>
          <p:cNvSpPr txBox="1"/>
          <p:nvPr/>
        </p:nvSpPr>
        <p:spPr>
          <a:xfrm>
            <a:off x="1386725" y="4610050"/>
            <a:ext cx="9418549" cy="1200329"/>
          </a:xfrm>
          <a:prstGeom prst="rect">
            <a:avLst/>
          </a:prstGeom>
          <a:noFill/>
        </p:spPr>
        <p:txBody>
          <a:bodyPr wrap="square" rtlCol="0">
            <a:spAutoFit/>
          </a:bodyPr>
          <a:lstStyle/>
          <a:p>
            <a:r>
              <a:rPr kumimoji="1" lang="en-US" altLang="ja-JP" dirty="0"/>
              <a:t>1              </a:t>
            </a:r>
            <a:r>
              <a:rPr kumimoji="1" lang="ko-KR" altLang="en-US" dirty="0"/>
              <a:t> </a:t>
            </a:r>
            <a:r>
              <a:rPr kumimoji="1" lang="en-US" altLang="ja-JP" dirty="0"/>
              <a:t>  1               1               1               </a:t>
            </a:r>
            <a:r>
              <a:rPr kumimoji="1" lang="en-US" altLang="ja-JP" dirty="0">
                <a:solidFill>
                  <a:srgbClr val="FF0000"/>
                </a:solidFill>
              </a:rPr>
              <a:t>0               </a:t>
            </a:r>
            <a:r>
              <a:rPr kumimoji="1" lang="en-US" altLang="ja-JP" dirty="0"/>
              <a:t>1               1              1               1               1</a:t>
            </a:r>
          </a:p>
          <a:p>
            <a:r>
              <a:rPr kumimoji="1" lang="en-US" altLang="ja-JP" dirty="0"/>
              <a:t>+                 +               +               +               +               +               +              +               +               +</a:t>
            </a:r>
          </a:p>
          <a:p>
            <a:r>
              <a:rPr kumimoji="1" lang="en-US" altLang="ja-JP" dirty="0"/>
              <a:t>&lt;s&gt;            </a:t>
            </a:r>
            <a:r>
              <a:rPr lang="en-US" altLang="ko-KR" dirty="0"/>
              <a:t>Ġ</a:t>
            </a:r>
            <a:r>
              <a:rPr kumimoji="1" lang="en-US" altLang="ja-JP" dirty="0"/>
              <a:t>I            </a:t>
            </a:r>
            <a:r>
              <a:rPr lang="en-US" altLang="ko-KR" dirty="0" err="1"/>
              <a:t>Ġ</a:t>
            </a:r>
            <a:r>
              <a:rPr kumimoji="1" lang="en-US" altLang="ja-JP" dirty="0" err="1"/>
              <a:t>am</a:t>
            </a:r>
            <a:r>
              <a:rPr kumimoji="1" lang="en-US" altLang="ja-JP" dirty="0"/>
              <a:t>           </a:t>
            </a:r>
            <a:r>
              <a:rPr lang="en-US" altLang="ko-KR" dirty="0" err="1"/>
              <a:t>Ġ</a:t>
            </a:r>
            <a:r>
              <a:rPr kumimoji="1" lang="en-US" altLang="ja-JP" dirty="0" err="1"/>
              <a:t>a</a:t>
            </a:r>
            <a:r>
              <a:rPr kumimoji="1" lang="en-US" altLang="ja-JP" dirty="0"/>
              <a:t>        </a:t>
            </a:r>
            <a:r>
              <a:rPr lang="en-US" altLang="ko-KR" dirty="0" err="1">
                <a:solidFill>
                  <a:srgbClr val="FF0000"/>
                </a:solidFill>
              </a:rPr>
              <a:t>Ġ</a:t>
            </a:r>
            <a:r>
              <a:rPr kumimoji="1" lang="en-US" altLang="ja-JP" b="1" dirty="0" err="1">
                <a:solidFill>
                  <a:srgbClr val="FF0000"/>
                </a:solidFill>
              </a:rPr>
              <a:t>student</a:t>
            </a:r>
            <a:r>
              <a:rPr kumimoji="1" lang="en-US" altLang="ja-JP" dirty="0"/>
              <a:t>      </a:t>
            </a:r>
            <a:r>
              <a:rPr lang="en-US" altLang="ko-KR" dirty="0" err="1"/>
              <a:t>Ġ</a:t>
            </a:r>
            <a:r>
              <a:rPr kumimoji="1" lang="en-US" altLang="ja-JP" dirty="0" err="1"/>
              <a:t>of</a:t>
            </a:r>
            <a:r>
              <a:rPr kumimoji="1" lang="en-US" altLang="ja-JP" dirty="0"/>
              <a:t>           </a:t>
            </a:r>
            <a:r>
              <a:rPr lang="en-US" altLang="ko-KR" dirty="0" err="1"/>
              <a:t>Ġ</a:t>
            </a:r>
            <a:r>
              <a:rPr kumimoji="1" lang="en-US" altLang="ja-JP" dirty="0" err="1"/>
              <a:t>To</a:t>
            </a:r>
            <a:r>
              <a:rPr kumimoji="1" lang="en-US" altLang="ja-JP" dirty="0"/>
              <a:t>           kai              </a:t>
            </a:r>
            <a:r>
              <a:rPr lang="en-US" altLang="ko-KR" dirty="0"/>
              <a:t>.           &lt;/s&gt;</a:t>
            </a:r>
          </a:p>
          <a:p>
            <a:r>
              <a:rPr lang="en-US" altLang="ko-KR" dirty="0"/>
              <a:t>[CLS]</a:t>
            </a:r>
          </a:p>
        </p:txBody>
      </p:sp>
      <p:sp>
        <p:nvSpPr>
          <p:cNvPr id="17" name="正方形/長方形 24">
            <a:extLst>
              <a:ext uri="{FF2B5EF4-FFF2-40B4-BE49-F238E27FC236}">
                <a16:creationId xmlns:a16="http://schemas.microsoft.com/office/drawing/2014/main" id="{1A2B3EB2-BE4B-8485-92C3-0BD9B6CE96B9}"/>
              </a:ext>
            </a:extLst>
          </p:cNvPr>
          <p:cNvSpPr/>
          <p:nvPr/>
        </p:nvSpPr>
        <p:spPr>
          <a:xfrm>
            <a:off x="1386725"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8" name="正方形/長方形 25">
            <a:extLst>
              <a:ext uri="{FF2B5EF4-FFF2-40B4-BE49-F238E27FC236}">
                <a16:creationId xmlns:a16="http://schemas.microsoft.com/office/drawing/2014/main" id="{7BD2E236-3BFE-4ACD-414A-437902861FB1}"/>
              </a:ext>
            </a:extLst>
          </p:cNvPr>
          <p:cNvSpPr/>
          <p:nvPr/>
        </p:nvSpPr>
        <p:spPr>
          <a:xfrm>
            <a:off x="2371277" y="3339614"/>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19" name="正方形/長方形 26">
            <a:extLst>
              <a:ext uri="{FF2B5EF4-FFF2-40B4-BE49-F238E27FC236}">
                <a16:creationId xmlns:a16="http://schemas.microsoft.com/office/drawing/2014/main" id="{961F3C5B-3E42-ED48-1F89-668E3AA7F0CB}"/>
              </a:ext>
            </a:extLst>
          </p:cNvPr>
          <p:cNvSpPr/>
          <p:nvPr/>
        </p:nvSpPr>
        <p:spPr>
          <a:xfrm>
            <a:off x="3355828"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0" name="正方形/長方形 27">
            <a:extLst>
              <a:ext uri="{FF2B5EF4-FFF2-40B4-BE49-F238E27FC236}">
                <a16:creationId xmlns:a16="http://schemas.microsoft.com/office/drawing/2014/main" id="{3C9A1D04-6428-FA2C-D594-FE53583C4811}"/>
              </a:ext>
            </a:extLst>
          </p:cNvPr>
          <p:cNvSpPr/>
          <p:nvPr/>
        </p:nvSpPr>
        <p:spPr>
          <a:xfrm>
            <a:off x="434038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1" name="正方形/長方形 28">
            <a:extLst>
              <a:ext uri="{FF2B5EF4-FFF2-40B4-BE49-F238E27FC236}">
                <a16:creationId xmlns:a16="http://schemas.microsoft.com/office/drawing/2014/main" id="{31FF9011-0DB9-B5CF-E894-E3A9D4F0369F}"/>
              </a:ext>
            </a:extLst>
          </p:cNvPr>
          <p:cNvSpPr/>
          <p:nvPr/>
        </p:nvSpPr>
        <p:spPr>
          <a:xfrm>
            <a:off x="5324660"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2" name="正方形/長方形 29">
            <a:extLst>
              <a:ext uri="{FF2B5EF4-FFF2-40B4-BE49-F238E27FC236}">
                <a16:creationId xmlns:a16="http://schemas.microsoft.com/office/drawing/2014/main" id="{779AF4F7-A6FA-03EA-08AB-71D558CA8BDD}"/>
              </a:ext>
            </a:extLst>
          </p:cNvPr>
          <p:cNvSpPr/>
          <p:nvPr/>
        </p:nvSpPr>
        <p:spPr>
          <a:xfrm>
            <a:off x="630893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3" name="正方形/長方形 30">
            <a:extLst>
              <a:ext uri="{FF2B5EF4-FFF2-40B4-BE49-F238E27FC236}">
                <a16:creationId xmlns:a16="http://schemas.microsoft.com/office/drawing/2014/main" id="{13210287-B886-1251-CEF3-A3C53ED5020F}"/>
              </a:ext>
            </a:extLst>
          </p:cNvPr>
          <p:cNvSpPr/>
          <p:nvPr/>
        </p:nvSpPr>
        <p:spPr>
          <a:xfrm>
            <a:off x="7293219" y="3339613"/>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4" name="正方形/長方形 31">
            <a:extLst>
              <a:ext uri="{FF2B5EF4-FFF2-40B4-BE49-F238E27FC236}">
                <a16:creationId xmlns:a16="http://schemas.microsoft.com/office/drawing/2014/main" id="{58829DA8-DD21-920F-A536-64F95F63B616}"/>
              </a:ext>
            </a:extLst>
          </p:cNvPr>
          <p:cNvSpPr/>
          <p:nvPr/>
        </p:nvSpPr>
        <p:spPr>
          <a:xfrm>
            <a:off x="8279982"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5" name="正方形/長方形 32">
            <a:extLst>
              <a:ext uri="{FF2B5EF4-FFF2-40B4-BE49-F238E27FC236}">
                <a16:creationId xmlns:a16="http://schemas.microsoft.com/office/drawing/2014/main" id="{B6CD092E-0CAD-932B-8C79-1B7A0750CF18}"/>
              </a:ext>
            </a:extLst>
          </p:cNvPr>
          <p:cNvSpPr/>
          <p:nvPr/>
        </p:nvSpPr>
        <p:spPr>
          <a:xfrm>
            <a:off x="9264261"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sp>
        <p:nvSpPr>
          <p:cNvPr id="26" name="正方形/長方形 33">
            <a:extLst>
              <a:ext uri="{FF2B5EF4-FFF2-40B4-BE49-F238E27FC236}">
                <a16:creationId xmlns:a16="http://schemas.microsoft.com/office/drawing/2014/main" id="{86F7FA87-B627-6CC5-48C1-CFDC1E15DFA5}"/>
              </a:ext>
            </a:extLst>
          </p:cNvPr>
          <p:cNvSpPr/>
          <p:nvPr/>
        </p:nvSpPr>
        <p:spPr>
          <a:xfrm>
            <a:off x="10246604" y="3339611"/>
            <a:ext cx="560609" cy="214488"/>
          </a:xfrm>
          <a:prstGeom prst="rect">
            <a:avLst/>
          </a:prstGeom>
          <a:solidFill>
            <a:schemeClr val="bg1">
              <a:lumMod val="50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b="0" i="0" u="none" strike="noStrike" kern="0" cap="none" spc="0" normalizeH="0" baseline="0" noProof="0">
              <a:ln>
                <a:noFill/>
              </a:ln>
              <a:solidFill>
                <a:prstClr val="white"/>
              </a:solidFill>
              <a:effectLst/>
              <a:uLnTx/>
              <a:uFillTx/>
              <a:latin typeface="Franklin Gothic Book" panose="020F0502020204030204"/>
              <a:ea typeface="ＭＳ Ｐゴシック" panose="020B0600070205080204" pitchFamily="34" charset="-128"/>
              <a:cs typeface="+mn-cs"/>
            </a:endParaRPr>
          </a:p>
        </p:txBody>
      </p:sp>
      <p:cxnSp>
        <p:nvCxnSpPr>
          <p:cNvPr id="27" name="직선 화살표 연결선 26">
            <a:extLst>
              <a:ext uri="{FF2B5EF4-FFF2-40B4-BE49-F238E27FC236}">
                <a16:creationId xmlns:a16="http://schemas.microsoft.com/office/drawing/2014/main" id="{31DE11E9-8102-02E9-E37F-2B82703E2E2A}"/>
              </a:ext>
            </a:extLst>
          </p:cNvPr>
          <p:cNvCxnSpPr>
            <a:cxnSpLocks/>
            <a:stCxn id="5" idx="0"/>
          </p:cNvCxnSpPr>
          <p:nvPr/>
        </p:nvCxnSpPr>
        <p:spPr>
          <a:xfrm flipV="1">
            <a:off x="1665091" y="4203988"/>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EC26113-AEFB-7B64-357C-8C34E54A37AC}"/>
              </a:ext>
            </a:extLst>
          </p:cNvPr>
          <p:cNvCxnSpPr>
            <a:cxnSpLocks/>
          </p:cNvCxnSpPr>
          <p:nvPr/>
        </p:nvCxnSpPr>
        <p:spPr>
          <a:xfrm flipV="1">
            <a:off x="2649717"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4E6A54B-D2DA-8E78-16D3-9B9ACD4E3718}"/>
              </a:ext>
            </a:extLst>
          </p:cNvPr>
          <p:cNvCxnSpPr>
            <a:cxnSpLocks/>
          </p:cNvCxnSpPr>
          <p:nvPr/>
        </p:nvCxnSpPr>
        <p:spPr>
          <a:xfrm flipV="1">
            <a:off x="3629908"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0E6C815F-5C0C-7F80-E1C0-1AF6A4C43F7C}"/>
              </a:ext>
            </a:extLst>
          </p:cNvPr>
          <p:cNvCxnSpPr>
            <a:cxnSpLocks/>
          </p:cNvCxnSpPr>
          <p:nvPr/>
        </p:nvCxnSpPr>
        <p:spPr>
          <a:xfrm flipV="1">
            <a:off x="461897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62B189DE-35DE-A18B-986D-BE41234DE1F9}"/>
              </a:ext>
            </a:extLst>
          </p:cNvPr>
          <p:cNvCxnSpPr>
            <a:cxnSpLocks/>
          </p:cNvCxnSpPr>
          <p:nvPr/>
        </p:nvCxnSpPr>
        <p:spPr>
          <a:xfrm flipV="1">
            <a:off x="5594729"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1EFEAEFA-0C74-8EF1-7E03-48D6716F3AD0}"/>
              </a:ext>
            </a:extLst>
          </p:cNvPr>
          <p:cNvCxnSpPr>
            <a:cxnSpLocks/>
          </p:cNvCxnSpPr>
          <p:nvPr/>
        </p:nvCxnSpPr>
        <p:spPr>
          <a:xfrm flipV="1">
            <a:off x="1050899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1D0604-971A-6325-83C4-FDFBB1528F75}"/>
              </a:ext>
            </a:extLst>
          </p:cNvPr>
          <p:cNvCxnSpPr>
            <a:cxnSpLocks/>
          </p:cNvCxnSpPr>
          <p:nvPr/>
        </p:nvCxnSpPr>
        <p:spPr>
          <a:xfrm flipV="1">
            <a:off x="6579355"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29439537-5EF7-EF61-EC96-31797B5C23FA}"/>
              </a:ext>
            </a:extLst>
          </p:cNvPr>
          <p:cNvCxnSpPr>
            <a:cxnSpLocks/>
          </p:cNvCxnSpPr>
          <p:nvPr/>
        </p:nvCxnSpPr>
        <p:spPr>
          <a:xfrm flipV="1">
            <a:off x="7563982"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D425D4F-07F1-0F28-F3FF-4D5CDDC2E4A3}"/>
              </a:ext>
            </a:extLst>
          </p:cNvPr>
          <p:cNvCxnSpPr>
            <a:cxnSpLocks/>
          </p:cNvCxnSpPr>
          <p:nvPr/>
        </p:nvCxnSpPr>
        <p:spPr>
          <a:xfrm flipV="1">
            <a:off x="8548610"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59BB3DA5-A6D4-3329-C6CD-1672D678D44A}"/>
              </a:ext>
            </a:extLst>
          </p:cNvPr>
          <p:cNvCxnSpPr>
            <a:cxnSpLocks/>
          </p:cNvCxnSpPr>
          <p:nvPr/>
        </p:nvCxnSpPr>
        <p:spPr>
          <a:xfrm flipV="1">
            <a:off x="9528801" y="4200516"/>
            <a:ext cx="0" cy="220488"/>
          </a:xfrm>
          <a:prstGeom prst="straightConnector1">
            <a:avLst/>
          </a:prstGeom>
          <a:ln w="12700">
            <a:tailEnd type="triangle" w="med" len="sm"/>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4752C974-A9F3-BFA6-B564-28731EF036B4}"/>
              </a:ext>
            </a:extLst>
          </p:cNvPr>
          <p:cNvCxnSpPr>
            <a:cxnSpLocks/>
            <a:stCxn id="21" idx="0"/>
            <a:endCxn id="15" idx="2"/>
          </p:cNvCxnSpPr>
          <p:nvPr/>
        </p:nvCxnSpPr>
        <p:spPr>
          <a:xfrm flipH="1" flipV="1">
            <a:off x="5603599" y="3109149"/>
            <a:ext cx="1365" cy="230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5885CB-3DF3-EF03-20CD-6427CF1F2AC0}"/>
              </a:ext>
            </a:extLst>
          </p:cNvPr>
          <p:cNvSpPr txBox="1"/>
          <p:nvPr/>
        </p:nvSpPr>
        <p:spPr>
          <a:xfrm>
            <a:off x="4884999" y="2019745"/>
            <a:ext cx="1441857" cy="329226"/>
          </a:xfrm>
          <a:prstGeom prst="rect">
            <a:avLst/>
          </a:prstGeom>
          <a:noFill/>
        </p:spPr>
        <p:txBody>
          <a:bodyPr wrap="square" rtlCol="0">
            <a:spAutoFit/>
          </a:bodyPr>
          <a:lstStyle/>
          <a:p>
            <a:r>
              <a:rPr lang="en-US" altLang="ko-KR" dirty="0" err="1">
                <a:solidFill>
                  <a:schemeClr val="tx1">
                    <a:lumMod val="65000"/>
                    <a:lumOff val="35000"/>
                  </a:schemeClr>
                </a:solidFill>
              </a:rPr>
              <a:t>Ġ</a:t>
            </a:r>
            <a:r>
              <a:rPr kumimoji="1" lang="en-US" altLang="ja-JP" b="1" dirty="0" err="1">
                <a:solidFill>
                  <a:schemeClr val="tx1">
                    <a:lumMod val="65000"/>
                    <a:lumOff val="35000"/>
                  </a:schemeClr>
                </a:solidFill>
              </a:rPr>
              <a:t>student</a:t>
            </a:r>
            <a:r>
              <a:rPr kumimoji="1" lang="en-US" altLang="ja-JP" b="1" dirty="0">
                <a:solidFill>
                  <a:schemeClr val="tx1">
                    <a:lumMod val="65000"/>
                    <a:lumOff val="35000"/>
                  </a:schemeClr>
                </a:solidFill>
              </a:rPr>
              <a:t> ?</a:t>
            </a:r>
            <a:endParaRPr lang="ko-KR" altLang="en-US" dirty="0">
              <a:solidFill>
                <a:schemeClr val="tx1">
                  <a:lumMod val="65000"/>
                  <a:lumOff val="35000"/>
                </a:schemeClr>
              </a:solidFill>
            </a:endParaRPr>
          </a:p>
        </p:txBody>
      </p:sp>
      <p:cxnSp>
        <p:nvCxnSpPr>
          <p:cNvPr id="39" name="직선 화살표 연결선 38">
            <a:extLst>
              <a:ext uri="{FF2B5EF4-FFF2-40B4-BE49-F238E27FC236}">
                <a16:creationId xmlns:a16="http://schemas.microsoft.com/office/drawing/2014/main" id="{ED70FB4D-946B-16A6-1236-0FE756906670}"/>
              </a:ext>
            </a:extLst>
          </p:cNvPr>
          <p:cNvCxnSpPr>
            <a:stCxn id="15" idx="0"/>
            <a:endCxn id="38" idx="2"/>
          </p:cNvCxnSpPr>
          <p:nvPr/>
        </p:nvCxnSpPr>
        <p:spPr>
          <a:xfrm flipV="1">
            <a:off x="5603599" y="2348971"/>
            <a:ext cx="2330" cy="231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18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B99482A-4950-8DDE-2A3F-FFB12CE2A7BB}"/>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xmlns="">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a:t>
            </a:r>
            <a:endParaRPr lang="en-US" altLang="ja-JP" sz="2800" dirty="0"/>
          </a:p>
          <a:p>
            <a:r>
              <a:rPr lang="ja-JP" altLang="en-US" sz="2800" dirty="0"/>
              <a:t>→最適の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r>
              <a:rPr lang="ja-JP" altLang="en-US" dirty="0"/>
              <a:t>の最適化</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105750"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034528" y="32064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105750"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034528" y="3709672"/>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105750"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034528" y="421287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3784363" y="4716086"/>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099998"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028776" y="5758265"/>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2750917" y="3200078"/>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2750917" y="3696898"/>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2750917" y="4206492"/>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2616920" y="5731749"/>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4934550" y="3206465"/>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5771312" y="4233009"/>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5771312" y="4736216"/>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6671334" y="3259194"/>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508097" y="3235221"/>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508097" y="373842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508097" y="424163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508097" y="4742280"/>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508097" y="5245487"/>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345054" y="4145941"/>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2647263" y="3005179"/>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408118" y="3235221"/>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244879" y="4102498"/>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308141" y="4748829"/>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308141" y="4748829"/>
                <a:ext cx="1923691" cy="369332"/>
              </a:xfrm>
              <a:prstGeom prst="rect">
                <a:avLst/>
              </a:prstGeom>
              <a:blipFill>
                <a:blip r:embed="rId2"/>
                <a:stretch>
                  <a:fillRect l="-6032" r="-24762" b="-3770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DE082F69-BE97-6BD8-F697-5C81DD4B3367}"/>
              </a:ext>
            </a:extLst>
          </p:cNvPr>
          <p:cNvSpPr txBox="1"/>
          <p:nvPr/>
        </p:nvSpPr>
        <p:spPr>
          <a:xfrm>
            <a:off x="1097280" y="1995304"/>
            <a:ext cx="9455181" cy="830997"/>
          </a:xfrm>
          <a:prstGeom prst="rect">
            <a:avLst/>
          </a:prstGeom>
          <a:noFill/>
        </p:spPr>
        <p:txBody>
          <a:bodyPr wrap="square">
            <a:spAutoFit/>
          </a:bodyPr>
          <a:lstStyle/>
          <a:p>
            <a:r>
              <a:rPr lang="en-US" altLang="ko-KR" sz="2400" dirty="0"/>
              <a:t>Bayesian Optimization </a:t>
            </a:r>
            <a:r>
              <a:rPr lang="ja-JP" altLang="en-US" sz="2400" dirty="0"/>
              <a:t>で</a:t>
            </a:r>
            <a:r>
              <a:rPr lang="ko-KR" altLang="en-US" sz="2400" dirty="0"/>
              <a:t>最適</a:t>
            </a:r>
            <a:r>
              <a:rPr lang="ja-JP" altLang="en-US" sz="2400" dirty="0"/>
              <a:t>の</a:t>
            </a:r>
            <a:r>
              <a:rPr lang="en-US" altLang="ko-KR" sz="2400" dirty="0"/>
              <a:t>Hyper-parameter</a:t>
            </a:r>
            <a:r>
              <a:rPr lang="ja-JP" altLang="en-US" sz="2400" dirty="0"/>
              <a:t>を</a:t>
            </a:r>
            <a:r>
              <a:rPr lang="ko-KR" altLang="en-US" sz="2400" dirty="0"/>
              <a:t>探索</a:t>
            </a:r>
          </a:p>
          <a:p>
            <a:r>
              <a:rPr lang="en-US" altLang="ko-KR" sz="2400" dirty="0"/>
              <a:t>(Trials: 50, Execution/Trial: 2)</a:t>
            </a:r>
            <a:r>
              <a:rPr lang="ja-JP" altLang="en-US" sz="2400" dirty="0"/>
              <a:t>を </a:t>
            </a:r>
            <a:r>
              <a:rPr lang="en-US" altLang="ja-JP" sz="2400" dirty="0"/>
              <a:t>2</a:t>
            </a:r>
            <a:r>
              <a:rPr lang="ko-KR" altLang="en-US" sz="2400" dirty="0"/>
              <a:t>回</a:t>
            </a:r>
          </a:p>
        </p:txBody>
      </p:sp>
    </p:spTree>
    <p:extLst>
      <p:ext uri="{BB962C8B-B14F-4D97-AF65-F5344CB8AC3E}">
        <p14:creationId xmlns:p14="http://schemas.microsoft.com/office/powerpoint/2010/main" val="48022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normAutofit/>
          </a:bodyPr>
          <a:lstStyle/>
          <a:p>
            <a:r>
              <a:rPr lang="en-US" altLang="ko-KR" sz="4000" dirty="0"/>
              <a:t>Bayesian Optimization</a:t>
            </a:r>
            <a:r>
              <a:rPr lang="ja-JP" altLang="en-US" sz="4000" dirty="0"/>
              <a:t>による</a:t>
            </a:r>
            <a:br>
              <a:rPr lang="en-US" altLang="ja-JP" sz="4000" dirty="0"/>
            </a:br>
            <a:r>
              <a:rPr lang="ja-JP" altLang="en-US" sz="4000" dirty="0"/>
              <a:t>ハイパーパラメータの探索</a:t>
            </a:r>
            <a:endParaRPr lang="ko-KR" altLang="en-US" sz="40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xmlns="">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14:m>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S</m:t>
                        </m:r>
                      </m:sub>
                    </m:sSub>
                  </m:oMath>
                </a14:m>
                <a:r>
                  <a:rPr lang="ja-JP" altLang="en-US" dirty="0"/>
                  <a:t>と</a:t>
                </a:r>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𝑀𝑜𝑑𝑒𝑙</m:t>
                        </m:r>
                      </m:e>
                      <m:sub>
                        <m:r>
                          <m:rPr>
                            <m:sty m:val="p"/>
                          </m:rPr>
                          <a:rPr lang="en-US" altLang="ja-JP" i="1" dirty="0">
                            <a:latin typeface="Cambria Math" panose="02040503050406030204" pitchFamily="18" charset="0"/>
                          </a:rPr>
                          <m:t>I</m:t>
                        </m:r>
                      </m:sub>
                    </m:sSub>
                  </m:oMath>
                </a14:m>
                <a:r>
                  <a:rPr lang="ja-JP" altLang="en-US" dirty="0"/>
                  <a:t>の性能比較</a:t>
                </a:r>
                <a:endParaRPr lang="ko-KR" altLang="en-US" dirty="0"/>
              </a:p>
            </p:txBody>
          </p:sp>
        </mc:Choice>
        <mc:Fallback xmlns="">
          <p:sp>
            <p:nvSpPr>
              <p:cNvPr id="2" name="제목 1">
                <a:extLst>
                  <a:ext uri="{FF2B5EF4-FFF2-40B4-BE49-F238E27FC236}">
                    <a16:creationId xmlns:a16="http://schemas.microsoft.com/office/drawing/2014/main" id="{3496A19E-D196-E90D-B7E5-64D286E9E4A9}"/>
                  </a:ext>
                </a:extLst>
              </p:cNvPr>
              <p:cNvSpPr>
                <a:spLocks noGrp="1" noRot="1" noChangeAspect="1" noMove="1" noResize="1" noEditPoints="1" noAdjustHandles="1" noChangeArrowheads="1" noChangeShapeType="1" noTextEdit="1"/>
              </p:cNvSpPr>
              <p:nvPr>
                <p:ph type="title"/>
              </p:nvPr>
            </p:nvSpPr>
            <p:spPr>
              <a:blipFill>
                <a:blip r:embed="rId2"/>
                <a:stretch>
                  <a:fillRect b="-21008"/>
                </a:stretch>
              </a:blipFill>
            </p:spPr>
            <p:txBody>
              <a:bodyPr/>
              <a:lstStyle/>
              <a:p>
                <a:r>
                  <a:rPr lang="ko-KR" altLang="en-US">
                    <a:noFill/>
                  </a:rPr>
                  <a:t> </a:t>
                </a:r>
              </a:p>
            </p:txBody>
          </p:sp>
        </mc:Fallback>
      </mc:AlternateContent>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ja-JP" altLang="en-US" sz="4000" dirty="0"/>
              <a:t>モデルの性能を</a:t>
            </a:r>
            <a:r>
              <a:rPr lang="en-US" altLang="ja-JP" sz="4000" dirty="0"/>
              <a:t>MSE</a:t>
            </a:r>
            <a:r>
              <a:rPr lang="ja-JP" altLang="en-US" sz="4000" dirty="0"/>
              <a:t>で評価する。</a:t>
            </a:r>
            <a:endParaRPr lang="en-US" altLang="ja-JP" sz="4000" dirty="0"/>
          </a:p>
          <a:p>
            <a:pPr>
              <a:buFont typeface="Arial" panose="020B0604020202020204" pitchFamily="34" charset="0"/>
              <a:buChar char="•"/>
            </a:pPr>
            <a:r>
              <a:rPr lang="ja-JP" altLang="en-US" sz="4000" dirty="0"/>
              <a:t>二つのモデルの性能に違いがあるかを統計的検定により検証する。</a:t>
            </a:r>
            <a:endParaRPr lang="en-US" altLang="ko-KR" sz="4000" dirty="0"/>
          </a:p>
          <a:p>
            <a:r>
              <a:rPr lang="en-US" altLang="ko-KR" sz="4000" dirty="0"/>
              <a:t>30-fold cross-validation</a:t>
            </a:r>
          </a:p>
          <a:p>
            <a:r>
              <a:rPr lang="ja-JP" altLang="en-US" sz="4000" dirty="0"/>
              <a:t>→確率変数</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FB58FA-8415-9C58-AC14-625F19136C8D}"/>
              </a:ext>
            </a:extLst>
          </p:cNvPr>
          <p:cNvSpPr>
            <a:spLocks noGrp="1"/>
          </p:cNvSpPr>
          <p:nvPr>
            <p:ph type="title"/>
          </p:nvPr>
        </p:nvSpPr>
        <p:spPr/>
        <p:txBody>
          <a:bodyPr/>
          <a:lstStyle/>
          <a:p>
            <a:r>
              <a:rPr lang="en-US" altLang="ko-KR" dirty="0"/>
              <a:t>30 Fold cross-validation</a:t>
            </a:r>
            <a:endParaRPr lang="ko-KR" altLang="en-US" dirty="0"/>
          </a:p>
        </p:txBody>
      </p:sp>
      <p:sp>
        <p:nvSpPr>
          <p:cNvPr id="56" name="설명선: 선(테두리 없음) 55">
            <a:extLst>
              <a:ext uri="{FF2B5EF4-FFF2-40B4-BE49-F238E27FC236}">
                <a16:creationId xmlns:a16="http://schemas.microsoft.com/office/drawing/2014/main" id="{8E56B091-E9E4-7A2E-E66F-1A2FCF049682}"/>
              </a:ext>
            </a:extLst>
          </p:cNvPr>
          <p:cNvSpPr/>
          <p:nvPr/>
        </p:nvSpPr>
        <p:spPr>
          <a:xfrm>
            <a:off x="7003228" y="3297929"/>
            <a:ext cx="1577789" cy="258286"/>
          </a:xfrm>
          <a:prstGeom prst="callout1">
            <a:avLst>
              <a:gd name="adj1" fmla="val -102302"/>
              <a:gd name="adj2" fmla="val 149532"/>
              <a:gd name="adj3" fmla="val 4606"/>
              <a:gd name="adj4" fmla="val 50045"/>
            </a:avLst>
          </a:prstGeom>
          <a:pattFill prst="ltUpDiag">
            <a:fgClr>
              <a:sysClr val="window" lastClr="FFFFFF"/>
            </a:fgClr>
            <a:bgClr>
              <a:srgbClr val="ED7D31"/>
            </a:bgClr>
          </a:patt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rPr>
              <a:t>Validation Data</a:t>
            </a:r>
            <a:endParaRPr kumimoji="0" lang="ko-KR" altLang="en-US" sz="1600" b="0" i="0" u="none" strike="noStrike" kern="0" cap="none" spc="0" normalizeH="0" baseline="0" noProof="0" dirty="0">
              <a:ln w="6350">
                <a:solidFill>
                  <a:srgbClr val="ED7D31">
                    <a:lumMod val="50000"/>
                  </a:srgbClr>
                </a:solidFill>
              </a:ln>
              <a:solidFill>
                <a:schemeClr val="tx1">
                  <a:lumMod val="75000"/>
                  <a:lumOff val="25000"/>
                </a:schemeClr>
              </a:solidFill>
              <a:effectLst/>
              <a:uLnTx/>
              <a:uFillTx/>
              <a:latin typeface="Calibri" panose="020F0502020204030204"/>
              <a:ea typeface="맑은 고딕" panose="020B0503020000020004" pitchFamily="50" charset="-127"/>
              <a:cs typeface="+mn-cs"/>
            </a:endParaRPr>
          </a:p>
        </p:txBody>
      </p:sp>
      <p:sp>
        <p:nvSpPr>
          <p:cNvPr id="57" name="설명선: 선(테두리 없음) 56">
            <a:extLst>
              <a:ext uri="{FF2B5EF4-FFF2-40B4-BE49-F238E27FC236}">
                <a16:creationId xmlns:a16="http://schemas.microsoft.com/office/drawing/2014/main" id="{A8115F88-73E2-1862-81C6-A37CA5E86E6A}"/>
              </a:ext>
            </a:extLst>
          </p:cNvPr>
          <p:cNvSpPr/>
          <p:nvPr/>
        </p:nvSpPr>
        <p:spPr>
          <a:xfrm>
            <a:off x="8676042" y="3297929"/>
            <a:ext cx="1029149" cy="258285"/>
          </a:xfrm>
          <a:prstGeom prst="callout1">
            <a:avLst>
              <a:gd name="adj1" fmla="val 4276"/>
              <a:gd name="adj2" fmla="val 50400"/>
              <a:gd name="adj3" fmla="val -101973"/>
              <a:gd name="adj4" fmla="val 88992"/>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Test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8" name="직사각형 57">
            <a:extLst>
              <a:ext uri="{FF2B5EF4-FFF2-40B4-BE49-F238E27FC236}">
                <a16:creationId xmlns:a16="http://schemas.microsoft.com/office/drawing/2014/main" id="{A2EDF8F1-43CB-C524-1576-E400A97F1FE0}"/>
              </a:ext>
            </a:extLst>
          </p:cNvPr>
          <p:cNvSpPr/>
          <p:nvPr/>
        </p:nvSpPr>
        <p:spPr>
          <a:xfrm>
            <a:off x="3516551" y="1972524"/>
            <a:ext cx="6188641" cy="258285"/>
          </a:xfrm>
          <a:prstGeom prst="rect">
            <a:avLst/>
          </a:prstGeom>
          <a:solidFill>
            <a:srgbClr val="A5A5A5"/>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All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78E325D4-4C8C-8750-7ADB-264FB19E143D}"/>
              </a:ext>
            </a:extLst>
          </p:cNvPr>
          <p:cNvSpPr/>
          <p:nvPr/>
        </p:nvSpPr>
        <p:spPr>
          <a:xfrm>
            <a:off x="3516551" y="2784762"/>
            <a:ext cx="5981885"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Training Data</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E0B7DC9C-2D00-4937-F53A-7966909C4A2F}"/>
              </a:ext>
            </a:extLst>
          </p:cNvPr>
          <p:cNvSpPr/>
          <p:nvPr/>
        </p:nvSpPr>
        <p:spPr>
          <a:xfrm>
            <a:off x="9498436" y="2784762"/>
            <a:ext cx="206755"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1" name="직사각형 60">
            <a:extLst>
              <a:ext uri="{FF2B5EF4-FFF2-40B4-BE49-F238E27FC236}">
                <a16:creationId xmlns:a16="http://schemas.microsoft.com/office/drawing/2014/main" id="{52B5568E-D1F2-981A-F404-D9F3FC50C6FD}"/>
              </a:ext>
            </a:extLst>
          </p:cNvPr>
          <p:cNvSpPr/>
          <p:nvPr/>
        </p:nvSpPr>
        <p:spPr>
          <a:xfrm>
            <a:off x="9049134" y="2784762"/>
            <a:ext cx="449302" cy="258285"/>
          </a:xfrm>
          <a:prstGeom prst="rect">
            <a:avLst/>
          </a:prstGeom>
          <a:pattFill prst="ltUpDiag">
            <a:fgClr>
              <a:sysClr val="window" lastClr="FFFFFF"/>
            </a:fgClr>
            <a:bgClr>
              <a:srgbClr val="ED7D31"/>
            </a:bgClr>
          </a:patt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2" name="오른쪽 중괄호 61">
            <a:extLst>
              <a:ext uri="{FF2B5EF4-FFF2-40B4-BE49-F238E27FC236}">
                <a16:creationId xmlns:a16="http://schemas.microsoft.com/office/drawing/2014/main" id="{13BAD64B-4F30-09F6-83DB-11C46BA43763}"/>
              </a:ext>
            </a:extLst>
          </p:cNvPr>
          <p:cNvSpPr/>
          <p:nvPr/>
        </p:nvSpPr>
        <p:spPr>
          <a:xfrm rot="16200000">
            <a:off x="6420832" y="-374402"/>
            <a:ext cx="173325" cy="5981887"/>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3" name="TextBox 62">
            <a:extLst>
              <a:ext uri="{FF2B5EF4-FFF2-40B4-BE49-F238E27FC236}">
                <a16:creationId xmlns:a16="http://schemas.microsoft.com/office/drawing/2014/main" id="{2AB0FC83-AD10-08BD-BE84-DFFBDB570926}"/>
              </a:ext>
            </a:extLst>
          </p:cNvPr>
          <p:cNvSpPr txBox="1"/>
          <p:nvPr/>
        </p:nvSpPr>
        <p:spPr>
          <a:xfrm>
            <a:off x="6290423" y="2233870"/>
            <a:ext cx="451290"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29</a:t>
            </a:r>
            <a:endParaRPr lang="ko-KR" altLang="en-US" sz="1600" dirty="0">
              <a:solidFill>
                <a:prstClr val="black"/>
              </a:solidFill>
              <a:latin typeface="Calibri" panose="020F0502020204030204"/>
            </a:endParaRPr>
          </a:p>
        </p:txBody>
      </p:sp>
      <p:sp>
        <p:nvSpPr>
          <p:cNvPr id="64" name="오른쪽 중괄호 63">
            <a:extLst>
              <a:ext uri="{FF2B5EF4-FFF2-40B4-BE49-F238E27FC236}">
                <a16:creationId xmlns:a16="http://schemas.microsoft.com/office/drawing/2014/main" id="{BF040478-0928-86FF-B22A-ABC74ABEAB04}"/>
              </a:ext>
            </a:extLst>
          </p:cNvPr>
          <p:cNvSpPr/>
          <p:nvPr/>
        </p:nvSpPr>
        <p:spPr>
          <a:xfrm rot="16200000">
            <a:off x="9515152" y="2513162"/>
            <a:ext cx="173325" cy="206753"/>
          </a:xfrm>
          <a:prstGeom prst="rightBrace">
            <a:avLst>
              <a:gd name="adj1" fmla="val 84649"/>
              <a:gd name="adj2" fmla="val 50000"/>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
        <p:nvSpPr>
          <p:cNvPr id="65" name="TextBox 64">
            <a:extLst>
              <a:ext uri="{FF2B5EF4-FFF2-40B4-BE49-F238E27FC236}">
                <a16:creationId xmlns:a16="http://schemas.microsoft.com/office/drawing/2014/main" id="{1E547499-853A-B7FB-AFC5-7FAE1419F8C3}"/>
              </a:ext>
            </a:extLst>
          </p:cNvPr>
          <p:cNvSpPr txBox="1"/>
          <p:nvPr/>
        </p:nvSpPr>
        <p:spPr>
          <a:xfrm>
            <a:off x="9456128" y="2233864"/>
            <a:ext cx="206753"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1</a:t>
            </a:r>
            <a:endParaRPr lang="ko-KR" altLang="en-US" sz="1600" dirty="0">
              <a:solidFill>
                <a:prstClr val="black"/>
              </a:solidFill>
              <a:latin typeface="Calibri" panose="020F0502020204030204"/>
            </a:endParaRPr>
          </a:p>
        </p:txBody>
      </p:sp>
      <p:sp>
        <p:nvSpPr>
          <p:cNvPr id="66" name="직사각형 65">
            <a:extLst>
              <a:ext uri="{FF2B5EF4-FFF2-40B4-BE49-F238E27FC236}">
                <a16:creationId xmlns:a16="http://schemas.microsoft.com/office/drawing/2014/main" id="{08A89F19-97A0-4FD0-7F94-477F88D46AE1}"/>
              </a:ext>
            </a:extLst>
          </p:cNvPr>
          <p:cNvSpPr/>
          <p:nvPr/>
        </p:nvSpPr>
        <p:spPr>
          <a:xfrm>
            <a:off x="3516549"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67" name="TextBox 66">
            <a:extLst>
              <a:ext uri="{FF2B5EF4-FFF2-40B4-BE49-F238E27FC236}">
                <a16:creationId xmlns:a16="http://schemas.microsoft.com/office/drawing/2014/main" id="{D08A856A-8480-2E5D-ED56-1E1007F6F27E}"/>
              </a:ext>
            </a:extLst>
          </p:cNvPr>
          <p:cNvSpPr txBox="1"/>
          <p:nvPr/>
        </p:nvSpPr>
        <p:spPr>
          <a:xfrm>
            <a:off x="6388338" y="3813139"/>
            <a:ext cx="498377"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68" name="TextBox 67">
            <a:extLst>
              <a:ext uri="{FF2B5EF4-FFF2-40B4-BE49-F238E27FC236}">
                <a16:creationId xmlns:a16="http://schemas.microsoft.com/office/drawing/2014/main" id="{B3B54B0D-3E96-9655-9E3B-DD54C45FF6D7}"/>
              </a:ext>
            </a:extLst>
          </p:cNvPr>
          <p:cNvSpPr txBox="1"/>
          <p:nvPr/>
        </p:nvSpPr>
        <p:spPr>
          <a:xfrm>
            <a:off x="2487965" y="3859692"/>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1</a:t>
            </a:r>
            <a:endParaRPr lang="ko-KR" altLang="en-US" sz="1600" dirty="0">
              <a:solidFill>
                <a:prstClr val="black"/>
              </a:solidFill>
              <a:latin typeface="Calibri" panose="020F0502020204030204"/>
            </a:endParaRPr>
          </a:p>
        </p:txBody>
      </p:sp>
      <p:sp>
        <p:nvSpPr>
          <p:cNvPr id="69" name="직사각형 68">
            <a:extLst>
              <a:ext uri="{FF2B5EF4-FFF2-40B4-BE49-F238E27FC236}">
                <a16:creationId xmlns:a16="http://schemas.microsoft.com/office/drawing/2014/main" id="{0A7FB598-FCBE-5AC5-E5F7-A1AD900EFCC2}"/>
              </a:ext>
            </a:extLst>
          </p:cNvPr>
          <p:cNvSpPr/>
          <p:nvPr/>
        </p:nvSpPr>
        <p:spPr>
          <a:xfrm>
            <a:off x="4400292"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0" name="직사각형 69">
            <a:extLst>
              <a:ext uri="{FF2B5EF4-FFF2-40B4-BE49-F238E27FC236}">
                <a16:creationId xmlns:a16="http://schemas.microsoft.com/office/drawing/2014/main" id="{05DBC52C-1348-6072-48A1-4C204E220880}"/>
              </a:ext>
            </a:extLst>
          </p:cNvPr>
          <p:cNvSpPr/>
          <p:nvPr/>
        </p:nvSpPr>
        <p:spPr>
          <a:xfrm>
            <a:off x="5287563" y="390845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C2F2E26D-3B55-6929-82B6-079B3DDB66C2}"/>
              </a:ext>
            </a:extLst>
          </p:cNvPr>
          <p:cNvSpPr/>
          <p:nvPr/>
        </p:nvSpPr>
        <p:spPr>
          <a:xfrm>
            <a:off x="7151370" y="390625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2" name="직사각형 71">
            <a:extLst>
              <a:ext uri="{FF2B5EF4-FFF2-40B4-BE49-F238E27FC236}">
                <a16:creationId xmlns:a16="http://schemas.microsoft.com/office/drawing/2014/main" id="{41704F07-C32F-8700-082C-AE54185685C7}"/>
              </a:ext>
            </a:extLst>
          </p:cNvPr>
          <p:cNvSpPr/>
          <p:nvPr/>
        </p:nvSpPr>
        <p:spPr>
          <a:xfrm>
            <a:off x="8035113" y="390845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3" name="직사각형 72">
            <a:extLst>
              <a:ext uri="{FF2B5EF4-FFF2-40B4-BE49-F238E27FC236}">
                <a16:creationId xmlns:a16="http://schemas.microsoft.com/office/drawing/2014/main" id="{F5D1798C-455D-DE6D-5C61-8F594F96AE1C}"/>
              </a:ext>
            </a:extLst>
          </p:cNvPr>
          <p:cNvSpPr/>
          <p:nvPr/>
        </p:nvSpPr>
        <p:spPr>
          <a:xfrm>
            <a:off x="8922384" y="3908455"/>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직사각형 73">
            <a:extLst>
              <a:ext uri="{FF2B5EF4-FFF2-40B4-BE49-F238E27FC236}">
                <a16:creationId xmlns:a16="http://schemas.microsoft.com/office/drawing/2014/main" id="{06838AC6-F017-4348-2F05-4BC4576E9A13}"/>
              </a:ext>
            </a:extLst>
          </p:cNvPr>
          <p:cNvSpPr/>
          <p:nvPr/>
        </p:nvSpPr>
        <p:spPr>
          <a:xfrm>
            <a:off x="351539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TextBox 74">
            <a:extLst>
              <a:ext uri="{FF2B5EF4-FFF2-40B4-BE49-F238E27FC236}">
                <a16:creationId xmlns:a16="http://schemas.microsoft.com/office/drawing/2014/main" id="{2ACC660F-4723-AB29-D376-4FEC8910141B}"/>
              </a:ext>
            </a:extLst>
          </p:cNvPr>
          <p:cNvSpPr txBox="1"/>
          <p:nvPr/>
        </p:nvSpPr>
        <p:spPr>
          <a:xfrm>
            <a:off x="6387184" y="4164542"/>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76" name="TextBox 75">
            <a:extLst>
              <a:ext uri="{FF2B5EF4-FFF2-40B4-BE49-F238E27FC236}">
                <a16:creationId xmlns:a16="http://schemas.microsoft.com/office/drawing/2014/main" id="{DAA71BE2-9ECD-FB6D-EC78-98EB033EAA23}"/>
              </a:ext>
            </a:extLst>
          </p:cNvPr>
          <p:cNvSpPr txBox="1"/>
          <p:nvPr/>
        </p:nvSpPr>
        <p:spPr>
          <a:xfrm>
            <a:off x="2486811" y="4211095"/>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a:t>
            </a:r>
            <a:endParaRPr lang="ko-KR" altLang="en-US" sz="1600" dirty="0">
              <a:solidFill>
                <a:prstClr val="black"/>
              </a:solidFill>
              <a:latin typeface="Calibri" panose="020F0502020204030204"/>
            </a:endParaRPr>
          </a:p>
        </p:txBody>
      </p:sp>
      <p:sp>
        <p:nvSpPr>
          <p:cNvPr id="77" name="직사각형 76">
            <a:extLst>
              <a:ext uri="{FF2B5EF4-FFF2-40B4-BE49-F238E27FC236}">
                <a16:creationId xmlns:a16="http://schemas.microsoft.com/office/drawing/2014/main" id="{8CF9A530-1B5E-5067-1BC5-A2589B563726}"/>
              </a:ext>
            </a:extLst>
          </p:cNvPr>
          <p:cNvSpPr/>
          <p:nvPr/>
        </p:nvSpPr>
        <p:spPr>
          <a:xfrm>
            <a:off x="4399138" y="4259859"/>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E707224-1512-47E5-069F-20BC5064FC48}"/>
              </a:ext>
            </a:extLst>
          </p:cNvPr>
          <p:cNvSpPr/>
          <p:nvPr/>
        </p:nvSpPr>
        <p:spPr>
          <a:xfrm>
            <a:off x="528640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79" name="직사각형 78">
            <a:extLst>
              <a:ext uri="{FF2B5EF4-FFF2-40B4-BE49-F238E27FC236}">
                <a16:creationId xmlns:a16="http://schemas.microsoft.com/office/drawing/2014/main" id="{944EBC60-53DD-A53A-D161-EB5750D4866B}"/>
              </a:ext>
            </a:extLst>
          </p:cNvPr>
          <p:cNvSpPr/>
          <p:nvPr/>
        </p:nvSpPr>
        <p:spPr>
          <a:xfrm>
            <a:off x="7150215" y="425766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0" name="직사각형 79">
            <a:extLst>
              <a:ext uri="{FF2B5EF4-FFF2-40B4-BE49-F238E27FC236}">
                <a16:creationId xmlns:a16="http://schemas.microsoft.com/office/drawing/2014/main" id="{E07BD13C-60DF-A99D-1394-88C18B550CCA}"/>
              </a:ext>
            </a:extLst>
          </p:cNvPr>
          <p:cNvSpPr/>
          <p:nvPr/>
        </p:nvSpPr>
        <p:spPr>
          <a:xfrm>
            <a:off x="8033958" y="4259859"/>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B34C660B-36E3-CBBE-8E8B-CBC36365C1BA}"/>
              </a:ext>
            </a:extLst>
          </p:cNvPr>
          <p:cNvSpPr/>
          <p:nvPr/>
        </p:nvSpPr>
        <p:spPr>
          <a:xfrm>
            <a:off x="8921229" y="4259858"/>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2" name="직사각형 81">
            <a:extLst>
              <a:ext uri="{FF2B5EF4-FFF2-40B4-BE49-F238E27FC236}">
                <a16:creationId xmlns:a16="http://schemas.microsoft.com/office/drawing/2014/main" id="{92739465-1963-5E44-11D8-537EC6BD1471}"/>
              </a:ext>
            </a:extLst>
          </p:cNvPr>
          <p:cNvSpPr/>
          <p:nvPr/>
        </p:nvSpPr>
        <p:spPr>
          <a:xfrm>
            <a:off x="3515395" y="46068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3" name="TextBox 82">
            <a:extLst>
              <a:ext uri="{FF2B5EF4-FFF2-40B4-BE49-F238E27FC236}">
                <a16:creationId xmlns:a16="http://schemas.microsoft.com/office/drawing/2014/main" id="{4250EA2A-2C80-9574-DEBF-0BA5E72D25D4}"/>
              </a:ext>
            </a:extLst>
          </p:cNvPr>
          <p:cNvSpPr txBox="1"/>
          <p:nvPr/>
        </p:nvSpPr>
        <p:spPr>
          <a:xfrm>
            <a:off x="6387184" y="4513724"/>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84" name="TextBox 83">
            <a:extLst>
              <a:ext uri="{FF2B5EF4-FFF2-40B4-BE49-F238E27FC236}">
                <a16:creationId xmlns:a16="http://schemas.microsoft.com/office/drawing/2014/main" id="{353BE6C3-839A-DD36-A375-50A0DE1160F5}"/>
              </a:ext>
            </a:extLst>
          </p:cNvPr>
          <p:cNvSpPr txBox="1"/>
          <p:nvPr/>
        </p:nvSpPr>
        <p:spPr>
          <a:xfrm>
            <a:off x="2486811" y="4560278"/>
            <a:ext cx="1065011" cy="351403"/>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a:t>
            </a:r>
            <a:endParaRPr lang="ko-KR" altLang="en-US" sz="1600" dirty="0">
              <a:solidFill>
                <a:prstClr val="black"/>
              </a:solidFill>
              <a:latin typeface="Calibri" panose="020F0502020204030204"/>
            </a:endParaRPr>
          </a:p>
        </p:txBody>
      </p:sp>
      <p:sp>
        <p:nvSpPr>
          <p:cNvPr id="85" name="직사각형 84">
            <a:extLst>
              <a:ext uri="{FF2B5EF4-FFF2-40B4-BE49-F238E27FC236}">
                <a16:creationId xmlns:a16="http://schemas.microsoft.com/office/drawing/2014/main" id="{5462C29D-4B75-F9A1-EC42-54BD88D05970}"/>
              </a:ext>
            </a:extLst>
          </p:cNvPr>
          <p:cNvSpPr/>
          <p:nvPr/>
        </p:nvSpPr>
        <p:spPr>
          <a:xfrm>
            <a:off x="439913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45E6B5A5-4D5F-DFA8-046D-8309E9FF3FFF}"/>
              </a:ext>
            </a:extLst>
          </p:cNvPr>
          <p:cNvSpPr/>
          <p:nvPr/>
        </p:nvSpPr>
        <p:spPr>
          <a:xfrm>
            <a:off x="528640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7" name="직사각형 86">
            <a:extLst>
              <a:ext uri="{FF2B5EF4-FFF2-40B4-BE49-F238E27FC236}">
                <a16:creationId xmlns:a16="http://schemas.microsoft.com/office/drawing/2014/main" id="{67CCE9F5-6810-4801-4E0A-BD4B834CB94D}"/>
              </a:ext>
            </a:extLst>
          </p:cNvPr>
          <p:cNvSpPr/>
          <p:nvPr/>
        </p:nvSpPr>
        <p:spPr>
          <a:xfrm>
            <a:off x="7150215" y="4606842"/>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8" name="직사각형 87">
            <a:extLst>
              <a:ext uri="{FF2B5EF4-FFF2-40B4-BE49-F238E27FC236}">
                <a16:creationId xmlns:a16="http://schemas.microsoft.com/office/drawing/2014/main" id="{D75C7621-3FE6-8C96-013D-C8274BF55433}"/>
              </a:ext>
            </a:extLst>
          </p:cNvPr>
          <p:cNvSpPr/>
          <p:nvPr/>
        </p:nvSpPr>
        <p:spPr>
          <a:xfrm>
            <a:off x="8033958" y="4609042"/>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79787E0D-CDA4-C82F-D41C-8CB01A76DB6C}"/>
              </a:ext>
            </a:extLst>
          </p:cNvPr>
          <p:cNvSpPr/>
          <p:nvPr/>
        </p:nvSpPr>
        <p:spPr>
          <a:xfrm>
            <a:off x="8921229" y="4609040"/>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0" name="직사각형 89">
            <a:extLst>
              <a:ext uri="{FF2B5EF4-FFF2-40B4-BE49-F238E27FC236}">
                <a16:creationId xmlns:a16="http://schemas.microsoft.com/office/drawing/2014/main" id="{14F06849-8E4F-819D-A556-76D3541E5007}"/>
              </a:ext>
            </a:extLst>
          </p:cNvPr>
          <p:cNvSpPr/>
          <p:nvPr/>
        </p:nvSpPr>
        <p:spPr>
          <a:xfrm>
            <a:off x="3515393"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1" name="TextBox 90">
            <a:extLst>
              <a:ext uri="{FF2B5EF4-FFF2-40B4-BE49-F238E27FC236}">
                <a16:creationId xmlns:a16="http://schemas.microsoft.com/office/drawing/2014/main" id="{5CAE1763-BED3-CFEC-1CAE-681F3E020F33}"/>
              </a:ext>
            </a:extLst>
          </p:cNvPr>
          <p:cNvSpPr txBox="1"/>
          <p:nvPr/>
        </p:nvSpPr>
        <p:spPr>
          <a:xfrm>
            <a:off x="2353786" y="5637440"/>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29</a:t>
            </a:r>
            <a:endParaRPr lang="ko-KR" altLang="en-US" sz="1600" dirty="0">
              <a:solidFill>
                <a:prstClr val="black"/>
              </a:solidFill>
              <a:latin typeface="Calibri" panose="020F0502020204030204"/>
            </a:endParaRPr>
          </a:p>
        </p:txBody>
      </p:sp>
      <p:sp>
        <p:nvSpPr>
          <p:cNvPr id="92" name="직사각형 91">
            <a:extLst>
              <a:ext uri="{FF2B5EF4-FFF2-40B4-BE49-F238E27FC236}">
                <a16:creationId xmlns:a16="http://schemas.microsoft.com/office/drawing/2014/main" id="{F1238F35-76E1-CF58-DC15-F0DC9B39A7EB}"/>
              </a:ext>
            </a:extLst>
          </p:cNvPr>
          <p:cNvSpPr/>
          <p:nvPr/>
        </p:nvSpPr>
        <p:spPr>
          <a:xfrm>
            <a:off x="4399136" y="5686204"/>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3" name="직사각형 92">
            <a:extLst>
              <a:ext uri="{FF2B5EF4-FFF2-40B4-BE49-F238E27FC236}">
                <a16:creationId xmlns:a16="http://schemas.microsoft.com/office/drawing/2014/main" id="{4BFF3FAB-556C-1E06-B9FD-60D4575965DB}"/>
              </a:ext>
            </a:extLst>
          </p:cNvPr>
          <p:cNvSpPr/>
          <p:nvPr/>
        </p:nvSpPr>
        <p:spPr>
          <a:xfrm>
            <a:off x="5286407"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4" name="직사각형 93">
            <a:extLst>
              <a:ext uri="{FF2B5EF4-FFF2-40B4-BE49-F238E27FC236}">
                <a16:creationId xmlns:a16="http://schemas.microsoft.com/office/drawing/2014/main" id="{50A3FCEF-8A9B-CDBB-135A-FD6023FB145C}"/>
              </a:ext>
            </a:extLst>
          </p:cNvPr>
          <p:cNvSpPr/>
          <p:nvPr/>
        </p:nvSpPr>
        <p:spPr>
          <a:xfrm>
            <a:off x="7150214" y="568400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5" name="직사각형 94">
            <a:extLst>
              <a:ext uri="{FF2B5EF4-FFF2-40B4-BE49-F238E27FC236}">
                <a16:creationId xmlns:a16="http://schemas.microsoft.com/office/drawing/2014/main" id="{9280320E-A210-F89C-BF3B-E5FEED18B4AD}"/>
              </a:ext>
            </a:extLst>
          </p:cNvPr>
          <p:cNvSpPr/>
          <p:nvPr/>
        </p:nvSpPr>
        <p:spPr>
          <a:xfrm>
            <a:off x="8033957" y="5686204"/>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6" name="직사각형 95">
            <a:extLst>
              <a:ext uri="{FF2B5EF4-FFF2-40B4-BE49-F238E27FC236}">
                <a16:creationId xmlns:a16="http://schemas.microsoft.com/office/drawing/2014/main" id="{AFBA63C4-D995-E9AD-628E-E65127F56855}"/>
              </a:ext>
            </a:extLst>
          </p:cNvPr>
          <p:cNvSpPr/>
          <p:nvPr/>
        </p:nvSpPr>
        <p:spPr>
          <a:xfrm>
            <a:off x="8921228" y="5686203"/>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02C99868-318D-619D-A6C3-5062914DBE1A}"/>
              </a:ext>
            </a:extLst>
          </p:cNvPr>
          <p:cNvSpPr/>
          <p:nvPr/>
        </p:nvSpPr>
        <p:spPr>
          <a:xfrm>
            <a:off x="3515393" y="6033187"/>
            <a:ext cx="781654" cy="258285"/>
          </a:xfrm>
          <a:prstGeom prst="rect">
            <a:avLst/>
          </a:prstGeom>
          <a:solidFill>
            <a:srgbClr val="4472C4"/>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Fold1</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98" name="TextBox 97">
            <a:extLst>
              <a:ext uri="{FF2B5EF4-FFF2-40B4-BE49-F238E27FC236}">
                <a16:creationId xmlns:a16="http://schemas.microsoft.com/office/drawing/2014/main" id="{B90848CB-3004-72A2-5574-A12BD357CB74}"/>
              </a:ext>
            </a:extLst>
          </p:cNvPr>
          <p:cNvSpPr txBox="1"/>
          <p:nvPr/>
        </p:nvSpPr>
        <p:spPr>
          <a:xfrm>
            <a:off x="6387182" y="5940069"/>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99" name="TextBox 98">
            <a:extLst>
              <a:ext uri="{FF2B5EF4-FFF2-40B4-BE49-F238E27FC236}">
                <a16:creationId xmlns:a16="http://schemas.microsoft.com/office/drawing/2014/main" id="{206282C0-B3A7-DAF0-A09C-AC37DF41BC6D}"/>
              </a:ext>
            </a:extLst>
          </p:cNvPr>
          <p:cNvSpPr txBox="1"/>
          <p:nvPr/>
        </p:nvSpPr>
        <p:spPr>
          <a:xfrm>
            <a:off x="2353786" y="5986622"/>
            <a:ext cx="1304823" cy="338554"/>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Iteration 30</a:t>
            </a:r>
            <a:endParaRPr lang="ko-KR" altLang="en-US" sz="1600" dirty="0">
              <a:solidFill>
                <a:prstClr val="black"/>
              </a:solidFill>
              <a:latin typeface="Calibri" panose="020F0502020204030204"/>
            </a:endParaRPr>
          </a:p>
        </p:txBody>
      </p:sp>
      <p:sp>
        <p:nvSpPr>
          <p:cNvPr id="100" name="직사각형 99">
            <a:extLst>
              <a:ext uri="{FF2B5EF4-FFF2-40B4-BE49-F238E27FC236}">
                <a16:creationId xmlns:a16="http://schemas.microsoft.com/office/drawing/2014/main" id="{EA3A89E8-2D30-949F-32C5-81A762FA4902}"/>
              </a:ext>
            </a:extLst>
          </p:cNvPr>
          <p:cNvSpPr/>
          <p:nvPr/>
        </p:nvSpPr>
        <p:spPr>
          <a:xfrm>
            <a:off x="4399136"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1" name="직사각형 100">
            <a:extLst>
              <a:ext uri="{FF2B5EF4-FFF2-40B4-BE49-F238E27FC236}">
                <a16:creationId xmlns:a16="http://schemas.microsoft.com/office/drawing/2014/main" id="{AEC69DAF-D1D1-EA82-A0E8-7BC13DD3630A}"/>
              </a:ext>
            </a:extLst>
          </p:cNvPr>
          <p:cNvSpPr/>
          <p:nvPr/>
        </p:nvSpPr>
        <p:spPr>
          <a:xfrm>
            <a:off x="5286407"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2" name="직사각형 101">
            <a:extLst>
              <a:ext uri="{FF2B5EF4-FFF2-40B4-BE49-F238E27FC236}">
                <a16:creationId xmlns:a16="http://schemas.microsoft.com/office/drawing/2014/main" id="{B3FC9181-DF0A-0339-CB28-57297E1857C1}"/>
              </a:ext>
            </a:extLst>
          </p:cNvPr>
          <p:cNvSpPr/>
          <p:nvPr/>
        </p:nvSpPr>
        <p:spPr>
          <a:xfrm>
            <a:off x="7150214" y="6033187"/>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Fold28</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3" name="직사각형 102">
            <a:extLst>
              <a:ext uri="{FF2B5EF4-FFF2-40B4-BE49-F238E27FC236}">
                <a16:creationId xmlns:a16="http://schemas.microsoft.com/office/drawing/2014/main" id="{CE4D89D5-D8F0-B3F6-238F-AC0A6EFB5F25}"/>
              </a:ext>
            </a:extLst>
          </p:cNvPr>
          <p:cNvSpPr/>
          <p:nvPr/>
        </p:nvSpPr>
        <p:spPr>
          <a:xfrm>
            <a:off x="8033957" y="6035386"/>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Fold29</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4" name="직사각형 103">
            <a:extLst>
              <a:ext uri="{FF2B5EF4-FFF2-40B4-BE49-F238E27FC236}">
                <a16:creationId xmlns:a16="http://schemas.microsoft.com/office/drawing/2014/main" id="{21FBD50E-F85E-2C4D-D4A5-CBFBB2906ED7}"/>
              </a:ext>
            </a:extLst>
          </p:cNvPr>
          <p:cNvSpPr/>
          <p:nvPr/>
        </p:nvSpPr>
        <p:spPr>
          <a:xfrm>
            <a:off x="8921228" y="6035385"/>
            <a:ext cx="781654" cy="258285"/>
          </a:xfrm>
          <a:prstGeom prst="rect">
            <a:avLst/>
          </a:prstGeom>
          <a:solidFill>
            <a:srgbClr val="ED7D31"/>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Fold30</a:t>
            </a:r>
            <a:endParaRPr kumimoji="0" lang="ko-KR" altLang="en-US" sz="16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05" name="TextBox 104">
            <a:extLst>
              <a:ext uri="{FF2B5EF4-FFF2-40B4-BE49-F238E27FC236}">
                <a16:creationId xmlns:a16="http://schemas.microsoft.com/office/drawing/2014/main" id="{A610BCA2-1223-73D4-A168-74B914CF04BA}"/>
              </a:ext>
            </a:extLst>
          </p:cNvPr>
          <p:cNvSpPr txBox="1"/>
          <p:nvPr/>
        </p:nvSpPr>
        <p:spPr>
          <a:xfrm>
            <a:off x="6490225" y="4846782"/>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97EF2399-1935-1FC4-34C1-45F1A189AE53}"/>
              </a:ext>
            </a:extLst>
          </p:cNvPr>
          <p:cNvSpPr txBox="1"/>
          <p:nvPr/>
        </p:nvSpPr>
        <p:spPr>
          <a:xfrm>
            <a:off x="6382501" y="5637440"/>
            <a:ext cx="445063" cy="351403"/>
          </a:xfrm>
          <a:prstGeom prst="rect">
            <a:avLst/>
          </a:prstGeom>
          <a:noFill/>
        </p:spPr>
        <p:txBody>
          <a:bodyPr wrap="square" rtlCol="0">
            <a:spAutoFit/>
          </a:bodyPr>
          <a:lstStyle/>
          <a:p>
            <a:pPr defTabSz="457200"/>
            <a:r>
              <a:rPr lang="en-US" altLang="ko-KR" sz="1600" dirty="0">
                <a:solidFill>
                  <a:srgbClr val="ED7D31"/>
                </a:solidFill>
                <a:latin typeface="Calibri" panose="020F0502020204030204"/>
              </a:rPr>
              <a:t>. . .</a:t>
            </a:r>
            <a:endParaRPr lang="ko-KR" altLang="en-US" sz="1600" dirty="0">
              <a:solidFill>
                <a:srgbClr val="ED7D31"/>
              </a:solidFill>
              <a:latin typeface="Calibri" panose="020F0502020204030204"/>
            </a:endParaRPr>
          </a:p>
        </p:txBody>
      </p:sp>
      <p:sp>
        <p:nvSpPr>
          <p:cNvPr id="107" name="TextBox 106">
            <a:extLst>
              <a:ext uri="{FF2B5EF4-FFF2-40B4-BE49-F238E27FC236}">
                <a16:creationId xmlns:a16="http://schemas.microsoft.com/office/drawing/2014/main" id="{7B530F4A-D210-6F81-28BF-98001F77BF0B}"/>
              </a:ext>
            </a:extLst>
          </p:cNvPr>
          <p:cNvSpPr txBox="1"/>
          <p:nvPr/>
        </p:nvSpPr>
        <p:spPr>
          <a:xfrm>
            <a:off x="2891395" y="4843363"/>
            <a:ext cx="251489" cy="830997"/>
          </a:xfrm>
          <a:prstGeom prst="rect">
            <a:avLst/>
          </a:prstGeom>
          <a:noFill/>
        </p:spPr>
        <p:txBody>
          <a:bodyPr wrap="square" rtlCol="0">
            <a:spAutoFit/>
          </a:bodyPr>
          <a:lstStyle/>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p>
          <a:p>
            <a:pPr defTabSz="457200"/>
            <a:r>
              <a:rPr lang="en-US" altLang="ko-KR" sz="1600" dirty="0">
                <a:solidFill>
                  <a:prstClr val="black"/>
                </a:solidFill>
                <a:latin typeface="Calibri" panose="020F0502020204030204"/>
              </a:rPr>
              <a:t>.</a:t>
            </a:r>
            <a:endParaRPr lang="ko-KR" altLang="en-US" sz="1600" dirty="0">
              <a:solidFill>
                <a:prstClr val="black"/>
              </a:solidFill>
              <a:latin typeface="Calibri" panose="020F0502020204030204"/>
            </a:endParaRPr>
          </a:p>
        </p:txBody>
      </p:sp>
    </p:spTree>
    <p:extLst>
      <p:ext uri="{BB962C8B-B14F-4D97-AF65-F5344CB8AC3E}">
        <p14:creationId xmlns:p14="http://schemas.microsoft.com/office/powerpoint/2010/main" val="32600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93639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感情認識</a:t>
            </a:r>
            <a:r>
              <a:rPr lang="ja-JP" altLang="en-US" sz="2200" dirty="0">
                <a:solidFill>
                  <a:schemeClr val="tx1">
                    <a:lumMod val="85000"/>
                    <a:lumOff val="15000"/>
                  </a:schemeClr>
                </a:solidFill>
                <a:cs typeface="Biome Light" panose="020B0303030204020804" pitchFamily="34" charset="0"/>
              </a:rPr>
              <a:t>は </a:t>
            </a:r>
            <a:r>
              <a:rPr lang="en-US" altLang="ja-JP" sz="2200" dirty="0">
                <a:solidFill>
                  <a:schemeClr val="tx1">
                    <a:lumMod val="85000"/>
                    <a:lumOff val="15000"/>
                  </a:schemeClr>
                </a:solidFill>
                <a:cs typeface="Biome Light" panose="020B0303030204020804" pitchFamily="34" charset="0"/>
              </a:rPr>
              <a:t>NLP </a:t>
            </a:r>
            <a:r>
              <a:rPr lang="ja-JP" altLang="en-US" sz="2200" dirty="0">
                <a:solidFill>
                  <a:schemeClr val="tx1">
                    <a:lumMod val="85000"/>
                    <a:lumOff val="15000"/>
                  </a:schemeClr>
                </a:solidFill>
                <a:cs typeface="Biome Light" panose="020B0303030204020804" pitchFamily="34" charset="0"/>
              </a:rPr>
              <a:t>の主な研究課題であり，テキストをより正確に理解し，意図を把握するのに重要な情報を提供する．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本研究では，感情を反映したチャットボットの構築，感情分類などのために，感情モデル</a:t>
            </a:r>
            <a:r>
              <a:rPr lang="en-US" altLang="ja-JP" sz="2200" dirty="0">
                <a:solidFill>
                  <a:schemeClr val="tx1">
                    <a:lumMod val="85000"/>
                    <a:lumOff val="15000"/>
                  </a:schemeClr>
                </a:solidFill>
                <a:cs typeface="Biome Light" panose="020B0303030204020804" pitchFamily="34" charset="0"/>
              </a:rPr>
              <a:t>VAD[1]</a:t>
            </a:r>
            <a:r>
              <a:rPr lang="ja-JP" altLang="en-US" sz="2200" dirty="0">
                <a:solidFill>
                  <a:schemeClr val="tx1">
                    <a:lumMod val="85000"/>
                    <a:lumOff val="15000"/>
                  </a:schemeClr>
                </a:solidFill>
                <a:cs typeface="Biome Light" panose="020B0303030204020804" pitchFamily="34" charset="0"/>
              </a:rPr>
              <a:t>に従い，コーパスを評価するモデルを提案する．</a:t>
            </a:r>
            <a:endParaRPr lang="en-US" altLang="ja-JP" sz="2200" dirty="0">
              <a:solidFill>
                <a:schemeClr val="tx1">
                  <a:lumMod val="85000"/>
                  <a:lumOff val="15000"/>
                </a:schemeClr>
              </a:solidFill>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chemeClr val="tx1">
                    <a:lumMod val="85000"/>
                    <a:lumOff val="15000"/>
                  </a:schemeClr>
                </a:solidFill>
                <a:cs typeface="Biome Light" panose="020B0303030204020804" pitchFamily="34" charset="0"/>
              </a:rPr>
              <a:t>心理学と自然言語処理（</a:t>
            </a:r>
            <a:r>
              <a:rPr lang="en-US" altLang="ja-JP" sz="2200" dirty="0">
                <a:solidFill>
                  <a:schemeClr val="tx1">
                    <a:lumMod val="85000"/>
                    <a:lumOff val="15000"/>
                  </a:schemeClr>
                </a:solidFill>
                <a:cs typeface="Biome Light" panose="020B0303030204020804" pitchFamily="34" charset="0"/>
              </a:rPr>
              <a:t>NLP</a:t>
            </a:r>
            <a:r>
              <a:rPr lang="ja-JP" altLang="en-US" sz="2200" dirty="0">
                <a:solidFill>
                  <a:schemeClr val="tx1">
                    <a:lumMod val="85000"/>
                    <a:lumOff val="15000"/>
                  </a:schemeClr>
                </a:solidFill>
                <a:cs typeface="Biome Light" panose="020B0303030204020804" pitchFamily="34" charset="0"/>
              </a:rPr>
              <a:t>）の主要な理論に焦点を当てて作られた </a:t>
            </a:r>
            <a:r>
              <a:rPr lang="en-US" altLang="ja-JP" sz="2200" dirty="0">
                <a:solidFill>
                  <a:schemeClr val="tx1">
                    <a:lumMod val="85000"/>
                    <a:lumOff val="15000"/>
                  </a:schemeClr>
                </a:solidFill>
                <a:cs typeface="Biome Light" panose="020B0303030204020804" pitchFamily="34" charset="0"/>
              </a:rPr>
              <a:t>VAD </a:t>
            </a:r>
            <a:r>
              <a:rPr lang="ja-JP" altLang="en-US" sz="2200" dirty="0">
                <a:solidFill>
                  <a:schemeClr val="tx1">
                    <a:lumMod val="85000"/>
                    <a:lumOff val="15000"/>
                  </a:schemeClr>
                </a:solidFill>
                <a:cs typeface="Biome Light" panose="020B0303030204020804" pitchFamily="34" charset="0"/>
              </a:rPr>
              <a:t>モデル</a:t>
            </a:r>
            <a:r>
              <a:rPr lang="en-US" altLang="ja-JP" sz="2200" dirty="0">
                <a:solidFill>
                  <a:schemeClr val="tx1">
                    <a:lumMod val="85000"/>
                    <a:lumOff val="15000"/>
                  </a:schemeClr>
                </a:solidFill>
                <a:cs typeface="Biome Light" panose="020B0303030204020804" pitchFamily="34" charset="0"/>
              </a:rPr>
              <a:t>[1]</a:t>
            </a:r>
            <a:r>
              <a:rPr lang="ja-JP" altLang="en-US" sz="2200" dirty="0">
                <a:solidFill>
                  <a:schemeClr val="tx1">
                    <a:lumMod val="85000"/>
                    <a:lumOff val="15000"/>
                  </a:schemeClr>
                </a:solidFill>
                <a:cs typeface="Biome Light" panose="020B0303030204020804" pitchFamily="34" charset="0"/>
              </a:rPr>
              <a:t> に基づき作成されたデータセット </a:t>
            </a:r>
            <a:r>
              <a:rPr lang="en-US" altLang="ja-JP" sz="2200" dirty="0" err="1">
                <a:solidFill>
                  <a:schemeClr val="tx1">
                    <a:lumMod val="85000"/>
                    <a:lumOff val="15000"/>
                  </a:schemeClr>
                </a:solidFill>
                <a:cs typeface="Biome Light" panose="020B0303030204020804" pitchFamily="34" charset="0"/>
              </a:rPr>
              <a:t>EmoBank</a:t>
            </a:r>
            <a:r>
              <a:rPr lang="en-US" altLang="ja-JP" sz="2200" dirty="0">
                <a:solidFill>
                  <a:schemeClr val="tx1">
                    <a:lumMod val="85000"/>
                    <a:lumOff val="15000"/>
                  </a:schemeClr>
                </a:solidFill>
                <a:cs typeface="Biome Light" panose="020B0303030204020804" pitchFamily="34" charset="0"/>
              </a:rPr>
              <a:t>[5]</a:t>
            </a:r>
            <a:r>
              <a:rPr lang="ja-JP" altLang="en-US" sz="2200" dirty="0">
                <a:solidFill>
                  <a:schemeClr val="tx1">
                    <a:lumMod val="85000"/>
                    <a:lumOff val="15000"/>
                  </a:schemeClr>
                </a:solidFill>
                <a:cs typeface="Biome Light" panose="020B0303030204020804" pitchFamily="34" charset="0"/>
              </a:rPr>
              <a:t>と</a:t>
            </a:r>
            <a:r>
              <a:rPr lang="en-US" altLang="ja-JP" sz="2200" dirty="0">
                <a:solidFill>
                  <a:schemeClr val="tx1">
                    <a:lumMod val="85000"/>
                    <a:lumOff val="15000"/>
                  </a:schemeClr>
                </a:solidFill>
                <a:cs typeface="Biome Light" panose="020B0303030204020804" pitchFamily="34" charset="0"/>
              </a:rPr>
              <a:t>VAD</a:t>
            </a:r>
            <a:r>
              <a:rPr lang="ja-JP" altLang="en-US" sz="2200" dirty="0">
                <a:solidFill>
                  <a:schemeClr val="tx1">
                    <a:lumMod val="85000"/>
                    <a:lumOff val="15000"/>
                  </a:schemeClr>
                </a:solidFill>
                <a:cs typeface="Biome Light" panose="020B0303030204020804" pitchFamily="34" charset="0"/>
              </a:rPr>
              <a:t>の間の相関関係を報告した研究</a:t>
            </a:r>
            <a:r>
              <a:rPr lang="en-US" altLang="ja-JP" sz="2200" dirty="0">
                <a:solidFill>
                  <a:schemeClr val="tx1">
                    <a:lumMod val="85000"/>
                    <a:lumOff val="15000"/>
                  </a:schemeClr>
                </a:solidFill>
                <a:cs typeface="Biome Light" panose="020B0303030204020804" pitchFamily="34" charset="0"/>
              </a:rPr>
              <a:t>[2]</a:t>
            </a:r>
            <a:r>
              <a:rPr lang="ja-JP" altLang="en-US" sz="2200" dirty="0">
                <a:solidFill>
                  <a:schemeClr val="tx1">
                    <a:lumMod val="85000"/>
                    <a:lumOff val="15000"/>
                  </a:schemeClr>
                </a:solidFill>
                <a:cs typeface="Biome Light" panose="020B0303030204020804" pitchFamily="34" charset="0"/>
              </a:rPr>
              <a:t>を紹介する．</a:t>
            </a:r>
            <a:endParaRPr lang="en-US" altLang="ja-JP" sz="22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3</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5723518"/>
            <a:ext cx="6096002" cy="1200329"/>
          </a:xfrm>
          <a:prstGeom prst="rect">
            <a:avLst/>
          </a:prstGeom>
          <a:noFill/>
        </p:spPr>
        <p:txBody>
          <a:bodyPr wrap="square" rtlCol="0">
            <a:spAutoFit/>
          </a:bodyPr>
          <a:lstStyle/>
          <a:p>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8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8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endParaRPr kumimoji="1" lang="en-US" altLang="ja-JP" sz="800" dirty="0">
              <a:solidFill>
                <a:schemeClr val="bg1"/>
              </a:solidFill>
              <a:latin typeface="Noto Sans CJK KR Regular" panose="020B0500000000000000" pitchFamily="34" charset="-128"/>
              <a:ea typeface="Noto Sans CJK KR Regular" panose="020B0500000000000000" pitchFamily="34" charset="-128"/>
            </a:endParaRPr>
          </a:p>
          <a:p>
            <a:r>
              <a:rPr kumimoji="1" lang="en-US" altLang="ja-JP" sz="800" dirty="0">
                <a:latin typeface="Noto Sans CJK KR Regular" panose="020B0500000000000000" pitchFamily="34" charset="-128"/>
                <a:ea typeface="Noto Sans CJK KR Regular" panose="020B0500000000000000" pitchFamily="34" charset="-128"/>
              </a:rPr>
              <a:t>[5] Sven </a:t>
            </a:r>
            <a:r>
              <a:rPr kumimoji="1" lang="en-US" altLang="ja-JP" sz="800" dirty="0" err="1">
                <a:latin typeface="Noto Sans CJK KR Regular" panose="020B0500000000000000" pitchFamily="34" charset="-128"/>
                <a:ea typeface="Noto Sans CJK KR Regular" panose="020B0500000000000000" pitchFamily="34" charset="-128"/>
              </a:rPr>
              <a:t>Buechel</a:t>
            </a:r>
            <a:r>
              <a:rPr kumimoji="1" lang="en-US" altLang="ja-JP" sz="800" dirty="0">
                <a:latin typeface="Noto Sans CJK KR Regular" panose="020B0500000000000000" pitchFamily="34" charset="-128"/>
                <a:ea typeface="Noto Sans CJK KR Regular" panose="020B0500000000000000" pitchFamily="34" charset="-128"/>
              </a:rPr>
              <a:t> and Udo Hahn. </a:t>
            </a:r>
            <a:r>
              <a:rPr kumimoji="1" lang="en-US" altLang="ja-JP" sz="800" dirty="0" err="1">
                <a:latin typeface="Noto Sans CJK KR Regular" panose="020B0500000000000000" pitchFamily="34" charset="-128"/>
                <a:ea typeface="Noto Sans CJK KR Regular" panose="020B0500000000000000" pitchFamily="34" charset="-128"/>
              </a:rPr>
              <a:t>EmoBank</a:t>
            </a:r>
            <a:r>
              <a:rPr kumimoji="1" lang="en-US" altLang="ja-JP" sz="800" dirty="0">
                <a:latin typeface="Noto Sans CJK KR Regular" panose="020B0500000000000000" pitchFamily="34" charset="-128"/>
                <a:ea typeface="Noto Sans CJK KR Regular" panose="020B0500000000000000" pitchFamily="34" charset="-128"/>
              </a:rPr>
              <a:t>: Studying the impact of annotation perspective and representation format on dimensional emotion analysis. In Proceedings of the 15th Conference of the European Chapter of the Association for Computational Linguistics: Volume 2, Short Papers, pages 578–585, Valencia, Spain, April 2017. Association for </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Computational Linguistics.</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[2] Agnes Moors, Jan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Houwer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Dirk Hermans, Sabine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Wanmaker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Kevin van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Schie</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Anne-Laura</a:t>
            </a:r>
          </a:p>
          <a:p>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Harmelen</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Maarten De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Schryver</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Jeffrey Winne, and Marc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Brysbaert</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Norms of valence, arousal,</a:t>
            </a:r>
          </a:p>
          <a:p>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800" dirty="0" err="1">
                <a:solidFill>
                  <a:schemeClr val="bg1"/>
                </a:solidFill>
                <a:latin typeface="Noto Sans CJK KR Regular" panose="020B0500000000000000" pitchFamily="34" charset="-128"/>
                <a:ea typeface="Noto Sans CJK KR Regular" panose="020B0500000000000000" pitchFamily="34" charset="-128"/>
              </a:rPr>
              <a:t>dutch</a:t>
            </a:r>
            <a:r>
              <a:rPr kumimoji="1" lang="en-US" altLang="ja-JP" sz="800" dirty="0">
                <a:solidFill>
                  <a:schemeClr val="bg1"/>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8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911861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a:xfrm>
            <a:off x="1097280" y="235803"/>
            <a:ext cx="10058400" cy="1450757"/>
          </a:xfrm>
        </p:spPr>
        <p:txBody>
          <a:bodyPr/>
          <a:lstStyle/>
          <a:p>
            <a:r>
              <a:rPr lang="en-US" altLang="ko-KR" dirty="0"/>
              <a:t>Shapiro-Wilk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=0.806,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=1.23,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xmlns="">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xmlns="">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C1D1E-A13D-DEA0-2EDF-1BF07BA1E471}"/>
              </a:ext>
            </a:extLst>
          </p:cNvPr>
          <p:cNvSpPr>
            <a:spLocks noGrp="1"/>
          </p:cNvSpPr>
          <p:nvPr>
            <p:ph type="title"/>
          </p:nvPr>
        </p:nvSpPr>
        <p:spPr/>
        <p:txBody>
          <a:bodyPr/>
          <a:lstStyle/>
          <a:p>
            <a:r>
              <a:rPr lang="ja-JP" altLang="en-US" dirty="0"/>
              <a:t>まとめ</a:t>
            </a:r>
            <a:r>
              <a:rPr lang="en-US" altLang="ja-JP" dirty="0"/>
              <a:t>&amp;</a:t>
            </a:r>
            <a:r>
              <a:rPr lang="ja-JP" altLang="en-US" dirty="0"/>
              <a:t>今後の課題</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05D8D70A-DB2E-25C1-51EC-3637019AB7F0}"/>
                  </a:ext>
                </a:extLst>
              </p:cNvPr>
              <p:cNvSpPr>
                <a:spLocks noGrp="1"/>
              </p:cNvSpPr>
              <p:nvPr>
                <p:ph idx="1"/>
              </p:nvPr>
            </p:nvSpPr>
            <p:spPr/>
            <p:txBody>
              <a:bodyPr>
                <a:normAutofit/>
              </a:bodyPr>
              <a:lstStyle/>
              <a:p>
                <a:pPr>
                  <a:buFont typeface="Arial" panose="020B0604020202020204" pitchFamily="34" charset="0"/>
                  <a:buChar char="•"/>
                </a:pPr>
                <a:r>
                  <a:rPr lang="en-US" altLang="ja-JP" sz="2800" dirty="0"/>
                  <a:t>VAD</a:t>
                </a:r>
                <a:r>
                  <a:rPr lang="ja-JP" altLang="en-US" sz="2800" dirty="0"/>
                  <a:t>の間の相関関係を</a:t>
                </a:r>
                <a:r>
                  <a:rPr lang="en-US" altLang="ja-JP" sz="2800" dirty="0" err="1"/>
                  <a:t>EMOBank</a:t>
                </a:r>
                <a:r>
                  <a:rPr lang="ja-JP" altLang="en-US" sz="2800" dirty="0"/>
                  <a:t>で検証した。</a:t>
                </a:r>
                <a:endParaRPr lang="en-US" altLang="ja-JP" sz="2800" dirty="0"/>
              </a:p>
              <a:p>
                <a:pPr>
                  <a:buFont typeface="Arial" panose="020B0604020202020204" pitchFamily="34" charset="0"/>
                  <a:buChar char="•"/>
                </a:pPr>
                <a:r>
                  <a:rPr lang="en-US" altLang="ja-JP" sz="2800" dirty="0" err="1"/>
                  <a:t>RoBERTa</a:t>
                </a:r>
                <a:r>
                  <a:rPr lang="ja-JP" altLang="en-US" sz="2800" dirty="0"/>
                  <a:t>を用いた二つのモデルを提案した。</a:t>
                </a:r>
                <a:endParaRPr lang="en-US" altLang="ja-JP" sz="2800" dirty="0"/>
              </a:p>
              <a:p>
                <a:pPr>
                  <a:buFont typeface="Arial" panose="020B0604020202020204" pitchFamily="34" charset="0"/>
                  <a:buChar char="•"/>
                </a:pPr>
                <a:r>
                  <a:rPr lang="en-US" altLang="ja-JP" sz="2800" dirty="0" err="1"/>
                  <a:t>EMOBank</a:t>
                </a:r>
                <a:r>
                  <a:rPr lang="ja-JP" altLang="en-US" sz="2800" dirty="0"/>
                  <a:t>を用いてモデルを学習し、テストデータに対し</a:t>
                </a:r>
                <a:r>
                  <a:rPr lang="en-US" altLang="ja-JP" sz="2800" dirty="0"/>
                  <a:t>VAD</a:t>
                </a:r>
                <a:r>
                  <a:rPr lang="ja-JP" altLang="en-US" sz="2800" dirty="0"/>
                  <a:t>認識を行った。</a:t>
                </a:r>
                <a:endParaRPr lang="en-US" altLang="ja-JP" sz="2800" dirty="0"/>
              </a:p>
              <a:p>
                <a:pPr>
                  <a:buFont typeface="Arial" panose="020B0604020202020204" pitchFamily="34" charset="0"/>
                  <a:buChar char="•"/>
                </a:pPr>
                <a:r>
                  <a:rPr lang="ja-JP" altLang="en-US" sz="2800" dirty="0"/>
                  <a:t>二つのモデルの性能には統計的有意な差はなかった。</a:t>
                </a:r>
                <a:endParaRPr lang="en-US" altLang="ja-JP" sz="2800" dirty="0"/>
              </a:p>
              <a:p>
                <a:pPr marL="0" indent="0">
                  <a:buNone/>
                </a:pPr>
                <a:r>
                  <a:rPr lang="ja-JP" altLang="en-US" sz="2800" dirty="0"/>
                  <a:t>→モデルのコストを考慮すると</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i="1">
                            <a:latin typeface="Cambria Math" panose="02040503050406030204" pitchFamily="18" charset="0"/>
                          </a:rPr>
                          <m:t>𝑀𝑜𝑑𝑒𝑙</m:t>
                        </m:r>
                      </m:e>
                      <m:sub>
                        <m:r>
                          <a:rPr lang="en-US" altLang="ja-JP" sz="2800" b="0" i="1" smtClean="0">
                            <a:latin typeface="Cambria Math" panose="02040503050406030204" pitchFamily="18" charset="0"/>
                          </a:rPr>
                          <m:t>𝑆</m:t>
                        </m:r>
                      </m:sub>
                    </m:sSub>
                    <m:r>
                      <a:rPr lang="ja-JP" altLang="en-US" sz="2800" i="1">
                        <a:latin typeface="Cambria Math" panose="02040503050406030204" pitchFamily="18" charset="0"/>
                      </a:rPr>
                      <m:t>の</m:t>
                    </m:r>
                  </m:oMath>
                </a14:m>
                <a:r>
                  <a:rPr lang="ja-JP" altLang="en-US" sz="2800" dirty="0"/>
                  <a:t>方が効率的である。</a:t>
                </a:r>
                <a:endParaRPr lang="en-US" altLang="ja-JP" sz="2800" dirty="0"/>
              </a:p>
            </p:txBody>
          </p:sp>
        </mc:Choice>
        <mc:Fallback xmlns="">
          <p:sp>
            <p:nvSpPr>
              <p:cNvPr id="3" name="내용 개체 틀 2">
                <a:extLst>
                  <a:ext uri="{FF2B5EF4-FFF2-40B4-BE49-F238E27FC236}">
                    <a16:creationId xmlns:a16="http://schemas.microsoft.com/office/drawing/2014/main" id="{05D8D70A-DB2E-25C1-51EC-3637019AB7F0}"/>
                  </a:ext>
                </a:extLst>
              </p:cNvPr>
              <p:cNvSpPr>
                <a:spLocks noGrp="1" noRot="1" noChangeAspect="1" noMove="1" noResize="1" noEditPoints="1" noAdjustHandles="1" noChangeArrowheads="1" noChangeShapeType="1" noTextEdit="1"/>
              </p:cNvSpPr>
              <p:nvPr>
                <p:ph idx="1"/>
              </p:nvPr>
            </p:nvSpPr>
            <p:spPr>
              <a:blipFill>
                <a:blip r:embed="rId2"/>
                <a:stretch>
                  <a:fillRect l="-2121" t="-1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69997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7489696"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github.com/Sion1225/RoBERTa_based_VAD_Recognition_Model</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01C8E28-EDDD-A7F6-15A9-5702CE01EBA7}"/>
              </a:ext>
            </a:extLst>
          </p:cNvPr>
          <p:cNvSpPr txBox="1">
            <a:spLocks/>
          </p:cNvSpPr>
          <p:nvPr/>
        </p:nvSpPr>
        <p:spPr>
          <a:xfrm>
            <a:off x="0" y="1138580"/>
            <a:ext cx="12192000" cy="5840354"/>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sz="1800" dirty="0"/>
              <a:t>[1] Margaret M. Bradley and Peter J. Lang. Affective norms for </a:t>
            </a:r>
            <a:r>
              <a:rPr lang="en-US" sz="1800" dirty="0" err="1"/>
              <a:t>english</a:t>
            </a:r>
            <a:r>
              <a:rPr lang="en-US" sz="1800" dirty="0"/>
              <a:t> words (anew): Instruction manual and affective ratings. In Technical Report C-1, 1999.</a:t>
            </a:r>
          </a:p>
          <a:p>
            <a:r>
              <a:rPr lang="en-US" sz="1800" dirty="0"/>
              <a:t>[2] Agnes Moors, Jan De </a:t>
            </a:r>
            <a:r>
              <a:rPr lang="en-US" sz="1800" dirty="0" err="1"/>
              <a:t>Houwer</a:t>
            </a:r>
            <a:r>
              <a:rPr lang="en-US" sz="1800" dirty="0"/>
              <a:t>, Dirk Hermans, Sabine </a:t>
            </a:r>
            <a:r>
              <a:rPr lang="en-US" sz="1800" dirty="0" err="1"/>
              <a:t>Wanmaker</a:t>
            </a:r>
            <a:r>
              <a:rPr lang="en-US" sz="1800" dirty="0"/>
              <a:t>, Kevin van </a:t>
            </a:r>
            <a:r>
              <a:rPr lang="en-US" sz="1800" dirty="0" err="1"/>
              <a:t>Schie</a:t>
            </a:r>
            <a:r>
              <a:rPr lang="en-US" sz="1800" dirty="0"/>
              <a:t>, Anne-Laura </a:t>
            </a:r>
            <a:r>
              <a:rPr lang="en-US" sz="1800" dirty="0" err="1"/>
              <a:t>Harmelen</a:t>
            </a:r>
            <a:r>
              <a:rPr lang="en-US" sz="1800" dirty="0"/>
              <a:t>, Maarten De </a:t>
            </a:r>
            <a:r>
              <a:rPr lang="en-US" sz="1800" dirty="0" err="1"/>
              <a:t>Schryver</a:t>
            </a:r>
            <a:r>
              <a:rPr lang="en-US" sz="1800" dirty="0"/>
              <a:t>, Jeffrey Winne, and Marc </a:t>
            </a:r>
            <a:r>
              <a:rPr lang="en-US" sz="1800" dirty="0" err="1"/>
              <a:t>Brysbaert</a:t>
            </a:r>
            <a:r>
              <a:rPr lang="en-US" sz="1800" dirty="0"/>
              <a:t>. Norms of valence, arousal, dominance, and age of acquisition for 4,300 </a:t>
            </a:r>
            <a:r>
              <a:rPr lang="en-US" sz="1800" dirty="0" err="1"/>
              <a:t>dutch</a:t>
            </a:r>
            <a:r>
              <a:rPr lang="en-US" sz="1800" dirty="0"/>
              <a:t> words. Behavior research methods, 09 2012.</a:t>
            </a:r>
          </a:p>
          <a:p>
            <a:r>
              <a:rPr lang="en-US" sz="1800" dirty="0"/>
              <a:t>[3] Jacob Devlin, Ming-Wei Chang, Kenton Lee, and Kristina Toutanova. Bert: Pre-training of deep bidi-</a:t>
            </a:r>
            <a:r>
              <a:rPr lang="en-US" sz="1800" dirty="0" err="1"/>
              <a:t>rectional</a:t>
            </a:r>
            <a:r>
              <a:rPr lang="en-US" sz="1800" dirty="0"/>
              <a:t> transformers for language understanding, 2019.</a:t>
            </a:r>
          </a:p>
          <a:p>
            <a:r>
              <a:rPr lang="en-US" sz="1800" dirty="0"/>
              <a:t>[4] </a:t>
            </a:r>
            <a:r>
              <a:rPr lang="en-US" sz="1800" dirty="0" err="1"/>
              <a:t>Yinhan</a:t>
            </a:r>
            <a:r>
              <a:rPr lang="en-US" sz="1800" dirty="0"/>
              <a:t> Liu, </a:t>
            </a:r>
            <a:r>
              <a:rPr lang="en-US" sz="1800" dirty="0" err="1"/>
              <a:t>Myle</a:t>
            </a:r>
            <a:r>
              <a:rPr lang="en-US" sz="1800" dirty="0"/>
              <a:t> Ott, Naman Goyal, </a:t>
            </a:r>
            <a:r>
              <a:rPr lang="en-US" sz="1800" dirty="0" err="1"/>
              <a:t>Jingfei</a:t>
            </a:r>
            <a:r>
              <a:rPr lang="en-US" sz="1800" dirty="0"/>
              <a:t> Du, Mandar Joshi, </a:t>
            </a:r>
            <a:r>
              <a:rPr lang="en-US" sz="1800" dirty="0" err="1"/>
              <a:t>Danqi</a:t>
            </a:r>
            <a:r>
              <a:rPr lang="en-US" sz="1800" dirty="0"/>
              <a:t> Chen, Omer Levy, Mike Lewis, Luke </a:t>
            </a:r>
            <a:r>
              <a:rPr lang="en-US" sz="1800" dirty="0" err="1"/>
              <a:t>Zettlemoyer</a:t>
            </a:r>
            <a:r>
              <a:rPr lang="en-US" sz="1800" dirty="0"/>
              <a:t>, and </a:t>
            </a:r>
            <a:r>
              <a:rPr lang="en-US" sz="1800" dirty="0" err="1"/>
              <a:t>Veselin</a:t>
            </a:r>
            <a:r>
              <a:rPr lang="en-US" sz="1800" dirty="0"/>
              <a:t> </a:t>
            </a:r>
            <a:r>
              <a:rPr lang="en-US" sz="1800" dirty="0" err="1"/>
              <a:t>Stoyanov</a:t>
            </a:r>
            <a:r>
              <a:rPr lang="en-US" sz="1800" dirty="0"/>
              <a:t>. Roberta: A robustly optimized </a:t>
            </a:r>
            <a:r>
              <a:rPr lang="en-US" sz="1800" dirty="0" err="1"/>
              <a:t>bert</a:t>
            </a:r>
            <a:r>
              <a:rPr lang="en-US" sz="1800" dirty="0"/>
              <a:t> pretraining approach, 2019.</a:t>
            </a:r>
          </a:p>
          <a:p>
            <a:r>
              <a:rPr lang="en-US" sz="1800" dirty="0"/>
              <a:t>[5] Sven </a:t>
            </a:r>
            <a:r>
              <a:rPr lang="en-US" sz="1800" dirty="0" err="1"/>
              <a:t>Buechel</a:t>
            </a:r>
            <a:r>
              <a:rPr lang="en-US" sz="1800" dirty="0"/>
              <a:t> and Udo Hahn. </a:t>
            </a:r>
            <a:r>
              <a:rPr lang="en-US" sz="1800" dirty="0" err="1"/>
              <a:t>EmoBank</a:t>
            </a:r>
            <a:r>
              <a:rPr lang="en-US" sz="1800" dirty="0"/>
              <a:t>: Studying the impact of annotation perspective and representation format on dimensional emotion analysis. In Proceedings of the 15th Conference of the European Chapter of the ACL, Valencia, Spain, April 2017.</a:t>
            </a:r>
          </a:p>
          <a:p>
            <a:r>
              <a:rPr lang="en-US" sz="1800" dirty="0"/>
              <a:t>[6] Ashish Vaswani, Noam </a:t>
            </a:r>
            <a:r>
              <a:rPr lang="en-US" sz="1800" dirty="0" err="1"/>
              <a:t>Shazeer</a:t>
            </a:r>
            <a:r>
              <a:rPr lang="en-US" sz="1800" dirty="0"/>
              <a:t>, Niki Parmar, Jakob </a:t>
            </a:r>
            <a:r>
              <a:rPr lang="en-US" sz="1800" dirty="0" err="1"/>
              <a:t>Uszkoreit</a:t>
            </a:r>
            <a:r>
              <a:rPr lang="en-US" sz="1800" dirty="0"/>
              <a:t>, </a:t>
            </a:r>
            <a:r>
              <a:rPr lang="en-US" sz="1800" dirty="0" err="1"/>
              <a:t>Llion</a:t>
            </a:r>
            <a:r>
              <a:rPr lang="en-US" sz="1800" dirty="0"/>
              <a:t> Jones, Aidan N. Gomez, Lukasz Kaiser, and Illia </a:t>
            </a:r>
            <a:r>
              <a:rPr lang="en-US" sz="1800" dirty="0" err="1"/>
              <a:t>Polosukhin</a:t>
            </a:r>
            <a:r>
              <a:rPr lang="en-US" sz="1800" dirty="0"/>
              <a:t>. Attention is all you need, 2023</a:t>
            </a:r>
          </a:p>
        </p:txBody>
      </p:sp>
      <p:sp>
        <p:nvSpPr>
          <p:cNvPr id="6" name="TextBox 5">
            <a:extLst>
              <a:ext uri="{FF2B5EF4-FFF2-40B4-BE49-F238E27FC236}">
                <a16:creationId xmlns:a16="http://schemas.microsoft.com/office/drawing/2014/main" id="{2BE179B4-7B52-AA92-B102-AF4D61EB2A31}"/>
              </a:ext>
            </a:extLst>
          </p:cNvPr>
          <p:cNvSpPr txBox="1"/>
          <p:nvPr/>
        </p:nvSpPr>
        <p:spPr>
          <a:xfrm>
            <a:off x="0" y="1"/>
            <a:ext cx="3156156" cy="926198"/>
          </a:xfrm>
          <a:prstGeom prst="rect">
            <a:avLst/>
          </a:prstGeom>
          <a:noFill/>
        </p:spPr>
        <p:txBody>
          <a:bodyPr wrap="square" rtlCol="0">
            <a:spAutoFit/>
          </a:bodyPr>
          <a:lstStyle/>
          <a:p>
            <a:r>
              <a:rPr lang="ja-JP" altLang="en-US" sz="5400" dirty="0"/>
              <a:t>参考文献</a:t>
            </a:r>
            <a:endParaRPr lang="ko-KR" altLang="en-US" sz="5400" dirty="0"/>
          </a:p>
        </p:txBody>
      </p:sp>
    </p:spTree>
    <p:extLst>
      <p:ext uri="{BB962C8B-B14F-4D97-AF65-F5344CB8AC3E}">
        <p14:creationId xmlns:p14="http://schemas.microsoft.com/office/powerpoint/2010/main" val="41260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8" y="1250460"/>
            <a:ext cx="5692667" cy="3097365"/>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感情を反映したチャットボットの構築</a:t>
            </a:r>
            <a:endParaRPr lang="en-US" altLang="ja-JP" sz="2400" dirty="0">
              <a:solidFill>
                <a:schemeClr val="tx1">
                  <a:lumMod val="85000"/>
                  <a:lumOff val="15000"/>
                </a:schemeClr>
              </a:solidFill>
              <a:cs typeface="Biome Light" panose="020B0303030204020804" pitchFamily="34" charset="0"/>
            </a:endParaRPr>
          </a:p>
          <a:p>
            <a:pPr>
              <a:lnSpc>
                <a:spcPct val="100000"/>
              </a:lnSpc>
              <a:buFont typeface="Arial" panose="020B0604020202020204" pitchFamily="34" charset="0"/>
              <a:buChar char="•"/>
            </a:pPr>
            <a:r>
              <a:rPr lang="ja-JP" altLang="en-US" sz="2400" dirty="0">
                <a:solidFill>
                  <a:schemeClr val="tx1">
                    <a:lumMod val="85000"/>
                    <a:lumOff val="15000"/>
                  </a:schemeClr>
                </a:solidFill>
                <a:cs typeface="Biome Light" panose="020B0303030204020804" pitchFamily="34" charset="0"/>
              </a:rPr>
              <a:t>感情モデル</a:t>
            </a:r>
            <a:r>
              <a:rPr lang="en-US" altLang="ja-JP" sz="2400" dirty="0">
                <a:solidFill>
                  <a:schemeClr val="tx1">
                    <a:lumMod val="85000"/>
                    <a:lumOff val="15000"/>
                  </a:schemeClr>
                </a:solidFill>
                <a:cs typeface="Biome Light" panose="020B0303030204020804" pitchFamily="34" charset="0"/>
              </a:rPr>
              <a:t>VAD</a:t>
            </a:r>
            <a:r>
              <a:rPr lang="ja-JP" altLang="en-US" sz="2400" dirty="0">
                <a:solidFill>
                  <a:schemeClr val="tx1">
                    <a:lumMod val="85000"/>
                    <a:lumOff val="15000"/>
                  </a:schemeClr>
                </a:solidFill>
                <a:cs typeface="Biome Light" panose="020B0303030204020804" pitchFamily="34" charset="0"/>
              </a:rPr>
              <a:t>に従い，文章の感情を評価するモデルを提案</a:t>
            </a:r>
            <a:endParaRPr lang="en-US" altLang="ja-JP" sz="2400" dirty="0">
              <a:solidFill>
                <a:schemeClr val="tx1">
                  <a:lumMod val="85000"/>
                  <a:lumOff val="15000"/>
                </a:schemeClr>
              </a:solidFill>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4</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8" y="4915042"/>
            <a:ext cx="5591697" cy="1384995"/>
          </a:xfrm>
          <a:prstGeom prst="rect">
            <a:avLst/>
          </a:prstGeom>
          <a:noFill/>
        </p:spPr>
        <p:txBody>
          <a:bodyPr wrap="square" rtlCol="0">
            <a:spAutoFit/>
          </a:bodyPr>
          <a:lstStyle/>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[1] Margaret M. Bradley and Peter J. Lang. Affective norms for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english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(anew): Instruction manual and affective ratings. In Technical Report C-1. The Center for Research in Psychophysiology, University of Florida., 1999</a:t>
            </a:r>
          </a:p>
          <a:p>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[2] Agnes Moors, Jan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Houwer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Dirk Hermans, Sabine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Wanmaker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Kevin van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Schie</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Anne-Laura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Harmelen</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Maarten De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Schryver</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Jeffrey Winne, and Marc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Brysbaert</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Norms of valence, arousal,</a:t>
            </a:r>
            <a:r>
              <a:rPr kumimoji="1" lang="ko-KR"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dominance, and age of acquisition for 4,300 </a:t>
            </a:r>
            <a:r>
              <a:rPr kumimoji="1" lang="en-US" altLang="ja-JP" sz="1200" dirty="0" err="1">
                <a:solidFill>
                  <a:schemeClr val="tx1">
                    <a:lumMod val="85000"/>
                    <a:lumOff val="15000"/>
                  </a:schemeClr>
                </a:solidFill>
                <a:latin typeface="Noto Sans CJK KR Regular" panose="020B0500000000000000" pitchFamily="34" charset="-128"/>
                <a:ea typeface="Noto Sans CJK KR Regular" panose="020B0500000000000000" pitchFamily="34" charset="-128"/>
              </a:rPr>
              <a:t>dutch</a:t>
            </a:r>
            <a:r>
              <a:rPr kumimoji="1" lang="en-US" altLang="ja-JP"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rPr>
              <a:t> words. Behavior research methods, 09 2012.</a:t>
            </a:r>
            <a:endParaRPr kumimoji="1" lang="ja-JP" altLang="en-US" sz="1200" dirty="0">
              <a:solidFill>
                <a:schemeClr val="tx1">
                  <a:lumMod val="85000"/>
                  <a:lumOff val="15000"/>
                </a:schemeClr>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5"/>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4142582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ja-JP" altLang="en-US" dirty="0"/>
              <a:t>感情モデル</a:t>
            </a:r>
            <a:r>
              <a:rPr lang="en-US" altLang="ko-KR" dirty="0"/>
              <a:t>VAD </a:t>
            </a:r>
            <a:r>
              <a:rPr lang="en-US" altLang="ko-KR" sz="2400" dirty="0"/>
              <a:t>(Valence, Arousal, Dominance)</a:t>
            </a:r>
            <a:br>
              <a:rPr lang="en-US" altLang="ko-KR" sz="2400" dirty="0"/>
            </a:br>
            <a:r>
              <a:rPr lang="ja-JP" altLang="en-US" sz="2400" dirty="0"/>
              <a:t>　ー　</a:t>
            </a:r>
            <a:r>
              <a:rPr lang="ja-JP" altLang="en-US" sz="2400" dirty="0">
                <a:solidFill>
                  <a:schemeClr val="tx1">
                    <a:lumMod val="85000"/>
                    <a:lumOff val="15000"/>
                  </a:schemeClr>
                </a:solidFill>
                <a:cs typeface="Biome Light" panose="020B0303030204020804" pitchFamily="34" charset="0"/>
              </a:rPr>
              <a:t>心理学と自然言語処理（</a:t>
            </a:r>
            <a:r>
              <a:rPr lang="en-US" altLang="ja-JP" sz="2400" dirty="0">
                <a:solidFill>
                  <a:schemeClr val="tx1">
                    <a:lumMod val="85000"/>
                    <a:lumOff val="15000"/>
                  </a:schemeClr>
                </a:solidFill>
                <a:cs typeface="Biome Light" panose="020B0303030204020804" pitchFamily="34" charset="0"/>
              </a:rPr>
              <a:t>NLP</a:t>
            </a:r>
            <a:r>
              <a:rPr lang="ja-JP" altLang="en-US" sz="2400" dirty="0">
                <a:solidFill>
                  <a:schemeClr val="tx1">
                    <a:lumMod val="85000"/>
                    <a:lumOff val="15000"/>
                  </a:schemeClr>
                </a:solidFill>
                <a:cs typeface="Biome Light" panose="020B0303030204020804" pitchFamily="34" charset="0"/>
              </a:rPr>
              <a:t>）の理論に基づくモデル</a:t>
            </a:r>
            <a:endParaRPr lang="ko-KR" altLang="en-US" sz="2400"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2088" y="5809266"/>
            <a:ext cx="11981589" cy="413255"/>
          </a:xfrm>
        </p:spPr>
        <p:txBody>
          <a:bodyPr>
            <a:noAutofit/>
          </a:bodyPr>
          <a:lstStyle/>
          <a:p>
            <a:pPr algn="ctr"/>
            <a:r>
              <a:rPr lang="de-DE" altLang="ko-KR" sz="1400" dirty="0">
                <a:latin typeface="Abadi" panose="020B0604020104020204" pitchFamily="34" charset="0"/>
              </a:rPr>
              <a:t>Sven Buechel and Udo Hahn, "</a:t>
            </a:r>
            <a:r>
              <a:rPr lang="en-US" altLang="ko-KR" sz="1400" dirty="0">
                <a:latin typeface="Abadi" panose="020B0604020104020204" pitchFamily="34" charset="0"/>
              </a:rPr>
              <a:t>Readers vs. Writers vs. Texts: Coping with Different Perspectives of Text Understanding in Emotion Annotation", 2017</a:t>
            </a:r>
            <a:endParaRPr lang="ko-KR" altLang="en-US" sz="14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
        <p:nvSpPr>
          <p:cNvPr id="4" name="TextBox 3">
            <a:extLst>
              <a:ext uri="{FF2B5EF4-FFF2-40B4-BE49-F238E27FC236}">
                <a16:creationId xmlns:a16="http://schemas.microsoft.com/office/drawing/2014/main" id="{CF11BE86-44E0-222E-1B6D-4F74F998E446}"/>
              </a:ext>
            </a:extLst>
          </p:cNvPr>
          <p:cNvSpPr txBox="1"/>
          <p:nvPr/>
        </p:nvSpPr>
        <p:spPr>
          <a:xfrm>
            <a:off x="10644402" y="2638940"/>
            <a:ext cx="1449275" cy="369332"/>
          </a:xfrm>
          <a:prstGeom prst="rect">
            <a:avLst/>
          </a:prstGeom>
          <a:noFill/>
        </p:spPr>
        <p:txBody>
          <a:bodyPr wrap="square" rtlCol="0">
            <a:spAutoFit/>
          </a:bodyPr>
          <a:lstStyle/>
          <a:p>
            <a:pPr algn="ctr"/>
            <a:r>
              <a:rPr lang="en-US" altLang="ko-KR" dirty="0" err="1"/>
              <a:t>Possitive</a:t>
            </a:r>
            <a:endParaRPr lang="ko-KR" altLang="en-US" dirty="0"/>
          </a:p>
        </p:txBody>
      </p:sp>
      <p:sp>
        <p:nvSpPr>
          <p:cNvPr id="6" name="TextBox 5">
            <a:extLst>
              <a:ext uri="{FF2B5EF4-FFF2-40B4-BE49-F238E27FC236}">
                <a16:creationId xmlns:a16="http://schemas.microsoft.com/office/drawing/2014/main" id="{16AB8E4B-7366-A4F5-5F9B-8375667E8B74}"/>
              </a:ext>
            </a:extLst>
          </p:cNvPr>
          <p:cNvSpPr txBox="1"/>
          <p:nvPr/>
        </p:nvSpPr>
        <p:spPr>
          <a:xfrm>
            <a:off x="217292" y="2638940"/>
            <a:ext cx="1449275" cy="369332"/>
          </a:xfrm>
          <a:prstGeom prst="rect">
            <a:avLst/>
          </a:prstGeom>
          <a:noFill/>
        </p:spPr>
        <p:txBody>
          <a:bodyPr wrap="square" rtlCol="0">
            <a:spAutoFit/>
          </a:bodyPr>
          <a:lstStyle/>
          <a:p>
            <a:pPr algn="ctr"/>
            <a:r>
              <a:rPr lang="en-US" altLang="ko-KR" dirty="0"/>
              <a:t>Negative</a:t>
            </a:r>
            <a:endParaRPr lang="ko-KR" altLang="en-US" dirty="0"/>
          </a:p>
        </p:txBody>
      </p:sp>
      <p:sp>
        <p:nvSpPr>
          <p:cNvPr id="7" name="TextBox 6">
            <a:extLst>
              <a:ext uri="{FF2B5EF4-FFF2-40B4-BE49-F238E27FC236}">
                <a16:creationId xmlns:a16="http://schemas.microsoft.com/office/drawing/2014/main" id="{985EB2E1-9D69-9BDC-A33F-EFD4D6F3BBAF}"/>
              </a:ext>
            </a:extLst>
          </p:cNvPr>
          <p:cNvSpPr txBox="1"/>
          <p:nvPr/>
        </p:nvSpPr>
        <p:spPr>
          <a:xfrm>
            <a:off x="217292" y="3811415"/>
            <a:ext cx="1449275" cy="369332"/>
          </a:xfrm>
          <a:prstGeom prst="rect">
            <a:avLst/>
          </a:prstGeom>
          <a:noFill/>
        </p:spPr>
        <p:txBody>
          <a:bodyPr wrap="square" rtlCol="0">
            <a:spAutoFit/>
          </a:bodyPr>
          <a:lstStyle/>
          <a:p>
            <a:pPr algn="ctr"/>
            <a:r>
              <a:rPr lang="en-US" altLang="ko-KR" dirty="0"/>
              <a:t>Intensity</a:t>
            </a:r>
            <a:endParaRPr lang="ko-KR" altLang="en-US" dirty="0"/>
          </a:p>
        </p:txBody>
      </p:sp>
      <p:sp>
        <p:nvSpPr>
          <p:cNvPr id="8" name="TextBox 7">
            <a:extLst>
              <a:ext uri="{FF2B5EF4-FFF2-40B4-BE49-F238E27FC236}">
                <a16:creationId xmlns:a16="http://schemas.microsoft.com/office/drawing/2014/main" id="{CF8E7E3E-4FD5-6AB0-BD70-F1350B5A2756}"/>
              </a:ext>
            </a:extLst>
          </p:cNvPr>
          <p:cNvSpPr txBox="1"/>
          <p:nvPr/>
        </p:nvSpPr>
        <p:spPr>
          <a:xfrm>
            <a:off x="217292" y="4901306"/>
            <a:ext cx="1611508" cy="369332"/>
          </a:xfrm>
          <a:prstGeom prst="rect">
            <a:avLst/>
          </a:prstGeom>
          <a:noFill/>
        </p:spPr>
        <p:txBody>
          <a:bodyPr wrap="square" rtlCol="0">
            <a:spAutoFit/>
          </a:bodyPr>
          <a:lstStyle/>
          <a:p>
            <a:pPr algn="ctr"/>
            <a:r>
              <a:rPr lang="en-US" altLang="ko-KR" dirty="0"/>
              <a:t>Controllability</a:t>
            </a:r>
            <a:endParaRPr lang="ko-KR" altLang="en-US" dirty="0"/>
          </a:p>
        </p:txBody>
      </p:sp>
    </p:spTree>
    <p:extLst>
      <p:ext uri="{BB962C8B-B14F-4D97-AF65-F5344CB8AC3E}">
        <p14:creationId xmlns:p14="http://schemas.microsoft.com/office/powerpoint/2010/main" val="108552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xmlns="">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337" y="0"/>
            <a:ext cx="4656050" cy="322636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50373" b="61870"/>
          <a:stretch/>
        </p:blipFill>
        <p:spPr>
          <a:xfrm>
            <a:off x="98301" y="3325268"/>
            <a:ext cx="12056358" cy="265667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2608128" y="6498901"/>
            <a:ext cx="9583872" cy="338554"/>
          </a:xfrm>
          <a:prstGeom prst="rect">
            <a:avLst/>
          </a:prstGeom>
          <a:noFill/>
        </p:spPr>
        <p:txBody>
          <a:bodyPr wrap="square" rtlCol="0">
            <a:spAutoFit/>
          </a:bodyPr>
          <a:lstStyle/>
          <a:p>
            <a:pPr algn="r"/>
            <a:r>
              <a:rPr lang="en-US" altLang="ja-JP" sz="1600" b="0" i="0" dirty="0">
                <a:solidFill>
                  <a:schemeClr val="bg1"/>
                </a:solidFill>
                <a:effectLst/>
                <a:latin typeface="-apple-system"/>
              </a:rPr>
              <a:t>Emo Bank </a:t>
            </a:r>
            <a:r>
              <a:rPr lang="en-US" altLang="ja-JP" sz="16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600" b="0" i="0" dirty="0">
                <a:solidFill>
                  <a:schemeClr val="bg1"/>
                </a:solidFill>
                <a:effectLst/>
                <a:latin typeface="-apple-system"/>
              </a:rPr>
              <a:t> (</a:t>
            </a:r>
            <a:r>
              <a:rPr lang="en-US" altLang="ja-JP" sz="1600" b="0" i="0" dirty="0" err="1">
                <a:solidFill>
                  <a:schemeClr val="bg1"/>
                </a:solidFill>
                <a:effectLst/>
                <a:latin typeface="-apple-system"/>
              </a:rPr>
              <a:t>Bostan</a:t>
            </a:r>
            <a:r>
              <a:rPr lang="en-US" altLang="ja-JP" sz="1600" b="0" i="0" dirty="0">
                <a:solidFill>
                  <a:schemeClr val="bg1"/>
                </a:solidFill>
                <a:effectLst/>
                <a:latin typeface="-apple-system"/>
              </a:rPr>
              <a:t> &amp; Klinger, COLING 2018)</a:t>
            </a:r>
            <a:endParaRPr kumimoji="1" lang="ja-JP" altLang="en-US" sz="1600" dirty="0">
              <a:solidFill>
                <a:schemeClr val="bg1"/>
              </a:solidFill>
            </a:endParaRPr>
          </a:p>
        </p:txBody>
      </p:sp>
      <p:sp>
        <p:nvSpPr>
          <p:cNvPr id="4" name="직사각형 3">
            <a:extLst>
              <a:ext uri="{FF2B5EF4-FFF2-40B4-BE49-F238E27FC236}">
                <a16:creationId xmlns:a16="http://schemas.microsoft.com/office/drawing/2014/main" id="{626C5FB9-1BC1-BDC5-B126-1750E25C9BFC}"/>
              </a:ext>
            </a:extLst>
          </p:cNvPr>
          <p:cNvSpPr/>
          <p:nvPr/>
        </p:nvSpPr>
        <p:spPr>
          <a:xfrm>
            <a:off x="92402" y="3325268"/>
            <a:ext cx="3270231" cy="302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1A78B17-588B-03D8-520F-EF00841E14CE}"/>
              </a:ext>
            </a:extLst>
          </p:cNvPr>
          <p:cNvSpPr txBox="1"/>
          <p:nvPr/>
        </p:nvSpPr>
        <p:spPr>
          <a:xfrm>
            <a:off x="8839198" y="2955936"/>
            <a:ext cx="947824" cy="369332"/>
          </a:xfrm>
          <a:prstGeom prst="rect">
            <a:avLst/>
          </a:prstGeom>
          <a:solidFill>
            <a:schemeClr val="bg1"/>
          </a:solidFill>
          <a:ln w="28575">
            <a:solidFill>
              <a:schemeClr val="accent1"/>
            </a:solidFill>
          </a:ln>
        </p:spPr>
        <p:txBody>
          <a:bodyPr wrap="none" rtlCol="0">
            <a:spAutoFit/>
          </a:bodyPr>
          <a:lstStyle/>
          <a:p>
            <a:r>
              <a:rPr lang="en-US" altLang="ko-KR" dirty="0"/>
              <a:t>Valence</a:t>
            </a:r>
            <a:endParaRPr lang="ko-KR" altLang="en-US" dirty="0"/>
          </a:p>
        </p:txBody>
      </p:sp>
      <p:sp>
        <p:nvSpPr>
          <p:cNvPr id="6" name="TextBox 5">
            <a:extLst>
              <a:ext uri="{FF2B5EF4-FFF2-40B4-BE49-F238E27FC236}">
                <a16:creationId xmlns:a16="http://schemas.microsoft.com/office/drawing/2014/main" id="{80A866A5-3672-0701-2541-613FCDE345A4}"/>
              </a:ext>
            </a:extLst>
          </p:cNvPr>
          <p:cNvSpPr txBox="1"/>
          <p:nvPr/>
        </p:nvSpPr>
        <p:spPr>
          <a:xfrm rot="16200000">
            <a:off x="7245389" y="1769182"/>
            <a:ext cx="1293944" cy="369332"/>
          </a:xfrm>
          <a:prstGeom prst="rect">
            <a:avLst/>
          </a:prstGeom>
          <a:solidFill>
            <a:schemeClr val="bg1"/>
          </a:solidFill>
          <a:ln w="28575">
            <a:solidFill>
              <a:schemeClr val="accent1"/>
            </a:solidFill>
          </a:ln>
        </p:spPr>
        <p:txBody>
          <a:bodyPr wrap="none" rtlCol="0">
            <a:spAutoFit/>
          </a:bodyPr>
          <a:lstStyle/>
          <a:p>
            <a:r>
              <a:rPr lang="en-US" altLang="ko-KR" dirty="0"/>
              <a:t>Dominance</a:t>
            </a:r>
            <a:endParaRPr lang="ko-KR" altLang="en-US" dirty="0"/>
          </a:p>
        </p:txBody>
      </p:sp>
      <p:sp>
        <p:nvSpPr>
          <p:cNvPr id="8" name="TextBox 7">
            <a:extLst>
              <a:ext uri="{FF2B5EF4-FFF2-40B4-BE49-F238E27FC236}">
                <a16:creationId xmlns:a16="http://schemas.microsoft.com/office/drawing/2014/main" id="{3CB3DB47-0550-D83B-257A-AEC43F30238C}"/>
              </a:ext>
            </a:extLst>
          </p:cNvPr>
          <p:cNvSpPr txBox="1"/>
          <p:nvPr/>
        </p:nvSpPr>
        <p:spPr>
          <a:xfrm rot="5400000">
            <a:off x="11463524" y="1663800"/>
            <a:ext cx="906658" cy="369332"/>
          </a:xfrm>
          <a:prstGeom prst="rect">
            <a:avLst/>
          </a:prstGeom>
          <a:solidFill>
            <a:schemeClr val="bg1"/>
          </a:solidFill>
          <a:ln w="28575">
            <a:solidFill>
              <a:schemeClr val="accent1"/>
            </a:solidFill>
          </a:ln>
        </p:spPr>
        <p:txBody>
          <a:bodyPr wrap="none" rtlCol="0">
            <a:spAutoFit/>
          </a:bodyPr>
          <a:lstStyle/>
          <a:p>
            <a:r>
              <a:rPr lang="en-US" altLang="ko-KR" dirty="0"/>
              <a:t>Arousal</a:t>
            </a:r>
            <a:endParaRPr lang="ko-KR" altLang="en-US" dirty="0"/>
          </a:p>
        </p:txBody>
      </p:sp>
      <p:sp>
        <p:nvSpPr>
          <p:cNvPr id="9" name="TextBox 8">
            <a:extLst>
              <a:ext uri="{FF2B5EF4-FFF2-40B4-BE49-F238E27FC236}">
                <a16:creationId xmlns:a16="http://schemas.microsoft.com/office/drawing/2014/main" id="{0B5846A3-E558-1441-A761-00E63C104E10}"/>
              </a:ext>
            </a:extLst>
          </p:cNvPr>
          <p:cNvSpPr txBox="1"/>
          <p:nvPr/>
        </p:nvSpPr>
        <p:spPr>
          <a:xfrm>
            <a:off x="1078642" y="2008094"/>
            <a:ext cx="4164602" cy="461665"/>
          </a:xfrm>
          <a:prstGeom prst="rect">
            <a:avLst/>
          </a:prstGeom>
          <a:noFill/>
        </p:spPr>
        <p:txBody>
          <a:bodyPr wrap="none" rtlCol="0">
            <a:spAutoFit/>
          </a:bodyPr>
          <a:lstStyle/>
          <a:p>
            <a:r>
              <a:rPr lang="ja-JP" altLang="en-US" sz="2400" dirty="0"/>
              <a:t>データセットの大きさ：　</a:t>
            </a:r>
            <a:r>
              <a:rPr lang="en-US" altLang="ja-JP" sz="2400" dirty="0"/>
              <a:t>10,062</a:t>
            </a:r>
            <a:endParaRPr lang="ko-KR" altLang="en-US" sz="2400" dirty="0"/>
          </a:p>
        </p:txBody>
      </p:sp>
    </p:spTree>
    <p:extLst>
      <p:ext uri="{BB962C8B-B14F-4D97-AF65-F5344CB8AC3E}">
        <p14:creationId xmlns:p14="http://schemas.microsoft.com/office/powerpoint/2010/main" val="39303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でラベリング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相関係数</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
        <p:nvSpPr>
          <p:cNvPr id="3" name="TextBox 2">
            <a:extLst>
              <a:ext uri="{FF2B5EF4-FFF2-40B4-BE49-F238E27FC236}">
                <a16:creationId xmlns:a16="http://schemas.microsoft.com/office/drawing/2014/main" id="{72F7A62A-FB3E-4267-5A86-4FD240C19730}"/>
              </a:ext>
            </a:extLst>
          </p:cNvPr>
          <p:cNvSpPr txBox="1"/>
          <p:nvPr/>
        </p:nvSpPr>
        <p:spPr>
          <a:xfrm>
            <a:off x="6416793" y="4844801"/>
            <a:ext cx="5026056" cy="1015663"/>
          </a:xfrm>
          <a:prstGeom prst="rect">
            <a:avLst/>
          </a:prstGeom>
          <a:noFill/>
        </p:spPr>
        <p:txBody>
          <a:bodyPr wrap="none" rtlCol="0">
            <a:spAutoFit/>
          </a:bodyPr>
          <a:lstStyle/>
          <a:p>
            <a:r>
              <a:rPr lang="en-US" altLang="ko-KR" sz="2000" dirty="0" err="1"/>
              <a:t>EmoBank</a:t>
            </a:r>
            <a:r>
              <a:rPr lang="ja-JP" altLang="en-US" sz="2000" dirty="0"/>
              <a:t>を用いて</a:t>
            </a:r>
            <a:r>
              <a:rPr lang="en-US" altLang="ja-JP" sz="2000" dirty="0"/>
              <a:t>VAD</a:t>
            </a:r>
            <a:r>
              <a:rPr lang="ja-JP" altLang="en-US" sz="2000" dirty="0"/>
              <a:t>の相関係数を求めた。</a:t>
            </a:r>
            <a:endParaRPr lang="en-US" altLang="ja-JP" sz="2000" dirty="0"/>
          </a:p>
          <a:p>
            <a:pPr marL="285750" indent="-285750">
              <a:buFont typeface="Wingdings" panose="05000000000000000000" pitchFamily="2" charset="2"/>
              <a:buChar char="Ø"/>
            </a:pPr>
            <a:r>
              <a:rPr lang="en-US" altLang="ko-KR" sz="2000" dirty="0"/>
              <a:t>V</a:t>
            </a:r>
            <a:r>
              <a:rPr lang="ja-JP" altLang="en-US" sz="2000" dirty="0"/>
              <a:t>と</a:t>
            </a:r>
            <a:r>
              <a:rPr lang="en-US" altLang="ja-JP" sz="2000" dirty="0"/>
              <a:t>D</a:t>
            </a:r>
            <a:r>
              <a:rPr lang="ja-JP" altLang="en-US" sz="2000" dirty="0"/>
              <a:t>、</a:t>
            </a:r>
            <a:r>
              <a:rPr lang="en-US" altLang="ja-JP" sz="2000" dirty="0"/>
              <a:t>A</a:t>
            </a:r>
            <a:r>
              <a:rPr lang="ja-JP" altLang="en-US" sz="2000" dirty="0"/>
              <a:t>と</a:t>
            </a:r>
            <a:r>
              <a:rPr lang="en-US" altLang="ja-JP" sz="2000" dirty="0"/>
              <a:t>D</a:t>
            </a:r>
            <a:r>
              <a:rPr lang="ja-JP" altLang="en-US" sz="2000" dirty="0"/>
              <a:t>の間に相関がある</a:t>
            </a:r>
            <a:endParaRPr lang="en-US" altLang="ja-JP" sz="2000" dirty="0"/>
          </a:p>
          <a:p>
            <a:pPr marL="285750" indent="-285750">
              <a:buFont typeface="Wingdings" panose="05000000000000000000" pitchFamily="2" charset="2"/>
              <a:buChar char="Ø"/>
            </a:pPr>
            <a:r>
              <a:rPr lang="en-US" altLang="ja-JP" sz="2000" dirty="0"/>
              <a:t>V</a:t>
            </a:r>
            <a:r>
              <a:rPr lang="ja-JP" altLang="en-US" sz="2000" dirty="0"/>
              <a:t>と</a:t>
            </a:r>
            <a:r>
              <a:rPr lang="en-US" altLang="ja-JP" sz="2000" dirty="0"/>
              <a:t>A</a:t>
            </a:r>
            <a:r>
              <a:rPr lang="ja-JP" altLang="en-US" sz="2000" dirty="0"/>
              <a:t>の間には相関がない</a:t>
            </a:r>
            <a:endParaRPr lang="ko-KR" altLang="en-US" sz="2000" dirty="0"/>
          </a:p>
        </p:txBody>
      </p:sp>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2917</TotalTime>
  <Words>3135</Words>
  <Application>Microsoft Office PowerPoint</Application>
  <PresentationFormat>와이드스크린</PresentationFormat>
  <Paragraphs>405</Paragraphs>
  <Slides>52</Slides>
  <Notes>2</Notes>
  <HiddenSlides>34</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PowerPoint 프레젠테이션</vt:lpstr>
      <vt:lpstr>PowerPoint 프레젠테이션</vt:lpstr>
      <vt:lpstr>感情モデルVAD (Valence, Arousal, Dominance) 　ー　心理学と自然言語処理（NLP）の理論に基づくモデル</vt:lpstr>
      <vt:lpstr>EmoBank (Sven Buechel et al.)</vt:lpstr>
      <vt:lpstr>EmoBank (Sven Buechel et al.)</vt:lpstr>
      <vt:lpstr>EmoBankのデータ分析</vt:lpstr>
      <vt:lpstr>EmoBankのデータ分析</vt:lpstr>
      <vt:lpstr>先行研究 VADの間の相関関係</vt:lpstr>
      <vt:lpstr>VAD予測モデル</vt:lpstr>
      <vt:lpstr>VAD予測モデル by XGBoost</vt:lpstr>
      <vt:lpstr>Roberta用いた提案モデル</vt:lpstr>
      <vt:lpstr>RoBERTa</vt:lpstr>
      <vt:lpstr>Transformer’s Encoder</vt:lpstr>
      <vt:lpstr>RoBERTa の Subword Tokenizer</vt:lpstr>
      <vt:lpstr>前処理とTokenize fuctionの作成</vt:lpstr>
      <vt:lpstr>RoBERTaの学習</vt:lpstr>
      <vt:lpstr>Optimizer &amp; Learning Scheduler</vt:lpstr>
      <vt:lpstr>Optimizer &amp; Learning Scheduler</vt:lpstr>
      <vt:lpstr>Warmup-Exponential decay Learning schedular</vt:lpstr>
      <vt:lpstr>Model1(〖Model〗_S)</vt:lpstr>
      <vt:lpstr>Model2(〖Model〗_I)</vt:lpstr>
      <vt:lpstr>Hyper-parametersの最適化</vt:lpstr>
      <vt:lpstr>Hyper-parametersの最適化</vt:lpstr>
      <vt:lpstr>Bayesian Optimizationによる ハイパーパラメータの探索</vt:lpstr>
      <vt:lpstr>Hyper-parameters</vt:lpstr>
      <vt:lpstr>〖Model〗_Sと〖Model〗_Iの性能比較</vt:lpstr>
      <vt:lpstr>30 Fold cross-validation</vt:lpstr>
      <vt:lpstr>Model1’s Histogram &amp; Q-Q plot</vt:lpstr>
      <vt:lpstr>Model2’s Histogram &amp; Q-Q plot</vt:lpstr>
      <vt:lpstr>Shapiro-Wilk test</vt:lpstr>
      <vt:lpstr>Jarque-Bera test</vt:lpstr>
      <vt:lpstr>性能比較</vt:lpstr>
      <vt:lpstr>まとめ&amp;今後の課題</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lpstr>GeLU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292</cp:revision>
  <dcterms:created xsi:type="dcterms:W3CDTF">2023-05-18T06:05:56Z</dcterms:created>
  <dcterms:modified xsi:type="dcterms:W3CDTF">2023-08-07T15:57:46Z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